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9" r:id="rId3"/>
    <p:sldId id="261" r:id="rId4"/>
    <p:sldId id="263" r:id="rId5"/>
    <p:sldId id="265" r:id="rId6"/>
    <p:sldId id="267" r:id="rId7"/>
    <p:sldId id="269" r:id="rId8"/>
    <p:sldId id="271" r:id="rId9"/>
    <p:sldId id="273" r:id="rId10"/>
    <p:sldId id="275" r:id="rId11"/>
    <p:sldId id="277" r:id="rId12"/>
    <p:sldId id="279" r:id="rId13"/>
    <p:sldId id="281" r:id="rId14"/>
    <p:sldId id="283" r:id="rId15"/>
    <p:sldId id="285" r:id="rId16"/>
    <p:sldId id="287" r:id="rId17"/>
    <p:sldId id="289" r:id="rId18"/>
    <p:sldId id="291" r:id="rId19"/>
    <p:sldId id="293" r:id="rId20"/>
    <p:sldId id="295" r:id="rId21"/>
    <p:sldId id="297" r:id="rId22"/>
    <p:sldId id="299" r:id="rId23"/>
    <p:sldId id="301" r:id="rId24"/>
    <p:sldId id="303" r:id="rId25"/>
    <p:sldId id="305" r:id="rId26"/>
    <p:sldId id="307" r:id="rId27"/>
    <p:sldId id="309" r:id="rId28"/>
    <p:sldId id="311" r:id="rId29"/>
    <p:sldId id="313" r:id="rId30"/>
    <p:sldId id="315" r:id="rId31"/>
    <p:sldId id="317" r:id="rId32"/>
    <p:sldId id="319" r:id="rId33"/>
    <p:sldId id="321" r:id="rId34"/>
    <p:sldId id="323" r:id="rId35"/>
    <p:sldId id="325" r:id="rId36"/>
    <p:sldId id="327" r:id="rId37"/>
  </p:sldIdLst>
  <p:sldSz cx="9144000" cy="6858000" type="screen4x3"/>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904"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0"/>
        <c:ser>
          <c:idx val="0"/>
          <c:order val="0"/>
          <c:tx>
            <c:strRef>
              <c:f>Sheet1!$B$1</c:f>
              <c:strCache>
                <c:ptCount val="1"/>
                <c:pt idx="0">
                  <c:v>Responses</c:v>
                </c:pt>
              </c:strCache>
            </c:strRef>
          </c:tx>
          <c:dPt>
            <c:idx val="0"/>
            <c:bubble3D val="0"/>
            <c:spPr>
              <a:solidFill>
                <a:srgbClr val="B7DB6C"/>
              </a:solidFill>
              <a:ln w="12700" cmpd="sng">
                <a:solidFill>
                  <a:srgbClr val="EEEEEE"/>
                </a:solidFill>
              </a:ln>
            </c:spPr>
            <c:extLst>
              <c:ext xmlns:c16="http://schemas.microsoft.com/office/drawing/2014/chart" uri="{C3380CC4-5D6E-409C-BE32-E72D297353CC}">
                <c16:uniqueId val="{00000001-BDEB-41BB-ACA9-5F5D65E2274F}"/>
              </c:ext>
            </c:extLst>
          </c:dPt>
          <c:dLbls>
            <c:dLbl>
              <c:idx val="0"/>
              <c:spPr/>
              <c:txPr>
                <a:bodyPr/>
                <a:lstStyle/>
                <a:p>
                  <a:pPr>
                    <a:defRPr sz="1200" b="1" i="0" smtId="4294967295">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BDEB-41BB-ACA9-5F5D65E2274F}"/>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Response0</c:v>
                </c:pt>
                <c:pt idx="1">
                  <c:v>Response1</c:v>
                </c:pt>
                <c:pt idx="2">
                  <c:v>Response2</c:v>
                </c:pt>
              </c:strCache>
            </c:strRef>
          </c:cat>
          <c:val>
            <c:numRef>
              <c:f>Sheet1!$B$2</c:f>
              <c:numCache>
                <c:formatCode>General</c:formatCode>
                <c:ptCount val="1"/>
                <c:pt idx="0">
                  <c:v>17</c:v>
                </c:pt>
              </c:numCache>
            </c:numRef>
          </c:val>
          <c:extLst>
            <c:ext xmlns:c16="http://schemas.microsoft.com/office/drawing/2014/chart" uri="{C3380CC4-5D6E-409C-BE32-E72D297353CC}">
              <c16:uniqueId val="{00000002-BDEB-41BB-ACA9-5F5D65E2274F}"/>
            </c:ext>
          </c:extLst>
        </c:ser>
        <c:dLbls>
          <c:showLegendKey val="0"/>
          <c:showVal val="0"/>
          <c:showCatName val="0"/>
          <c:showSerName val="0"/>
          <c:showPercent val="0"/>
          <c:showBubbleSize val="0"/>
          <c:showLeaderLines val="1"/>
        </c:dLbls>
        <c:firstSliceAng val="0"/>
        <c:holeSize val="5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89</c:v>
                </c:pt>
              </c:numCache>
            </c:numRef>
          </c:val>
          <c:extLst>
            <c:ext xmlns:c16="http://schemas.microsoft.com/office/drawing/2014/chart" uri="{C3380CC4-5D6E-409C-BE32-E72D297353CC}">
              <c16:uniqueId val="{00000000-E126-4750-B68A-30DF87CB79CC}"/>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87</c:v>
                </c:pt>
              </c:numCache>
            </c:numRef>
          </c:val>
          <c:extLst>
            <c:ext xmlns:c16="http://schemas.microsoft.com/office/drawing/2014/chart" uri="{C3380CC4-5D6E-409C-BE32-E72D297353CC}">
              <c16:uniqueId val="{00000000-F48B-4A44-82C9-53269FB13E30}"/>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4D31-46B7-8C3C-AB385357FCA7}"/>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90</c:v>
                </c:pt>
              </c:numCache>
            </c:numRef>
          </c:val>
          <c:extLst>
            <c:ext xmlns:c16="http://schemas.microsoft.com/office/drawing/2014/chart" uri="{C3380CC4-5D6E-409C-BE32-E72D297353CC}">
              <c16:uniqueId val="{00000000-6A33-45EC-A71D-048328908CBF}"/>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45A0-433E-9D5F-739A930785A6}"/>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71</c:v>
                </c:pt>
              </c:numCache>
            </c:numRef>
          </c:val>
          <c:extLst>
            <c:ext xmlns:c16="http://schemas.microsoft.com/office/drawing/2014/chart" uri="{C3380CC4-5D6E-409C-BE32-E72D297353CC}">
              <c16:uniqueId val="{00000000-F46C-46D3-BCE1-4DDD6138BDF3}"/>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65</c:v>
                </c:pt>
              </c:numCache>
            </c:numRef>
          </c:val>
          <c:extLst>
            <c:ext xmlns:c16="http://schemas.microsoft.com/office/drawing/2014/chart" uri="{C3380CC4-5D6E-409C-BE32-E72D297353CC}">
              <c16:uniqueId val="{00000000-1447-4D8B-ADCC-683DAE59F128}"/>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9334-4131-BE99-AC9722DE77EF}"/>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89</c:v>
                </c:pt>
              </c:numCache>
            </c:numRef>
          </c:val>
          <c:extLst>
            <c:ext xmlns:c16="http://schemas.microsoft.com/office/drawing/2014/chart" uri="{C3380CC4-5D6E-409C-BE32-E72D297353CC}">
              <c16:uniqueId val="{00000000-BC8B-4F23-AC07-6B6DAFA4BA3D}"/>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80</c:v>
                </c:pt>
              </c:numCache>
            </c:numRef>
          </c:val>
          <c:extLst>
            <c:ext xmlns:c16="http://schemas.microsoft.com/office/drawing/2014/chart" uri="{C3380CC4-5D6E-409C-BE32-E72D297353CC}">
              <c16:uniqueId val="{00000000-8B33-4231-BD7A-A9B1BFB5B109}"/>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0"/>
        <c:ser>
          <c:idx val="0"/>
          <c:order val="0"/>
          <c:tx>
            <c:strRef>
              <c:f>Sheet1!$B$1</c:f>
              <c:strCache>
                <c:ptCount val="1"/>
                <c:pt idx="0">
                  <c:v>Responses</c:v>
                </c:pt>
              </c:strCache>
            </c:strRef>
          </c:tx>
          <c:dPt>
            <c:idx val="0"/>
            <c:bubble3D val="0"/>
            <c:spPr>
              <a:solidFill>
                <a:srgbClr val="B7DB6C"/>
              </a:solidFill>
              <a:ln w="12700" cmpd="sng">
                <a:solidFill>
                  <a:srgbClr val="EEEEEE"/>
                </a:solidFill>
              </a:ln>
            </c:spPr>
            <c:extLst>
              <c:ext xmlns:c16="http://schemas.microsoft.com/office/drawing/2014/chart" uri="{C3380CC4-5D6E-409C-BE32-E72D297353CC}">
                <c16:uniqueId val="{00000001-D03B-4EDD-BCAA-C1EA35800E03}"/>
              </c:ext>
            </c:extLst>
          </c:dPt>
          <c:dPt>
            <c:idx val="1"/>
            <c:bubble3D val="0"/>
            <c:spPr>
              <a:solidFill>
                <a:srgbClr val="E9928E"/>
              </a:solidFill>
              <a:ln w="12700" cmpd="sng">
                <a:solidFill>
                  <a:srgbClr val="EEEEEE"/>
                </a:solidFill>
              </a:ln>
            </c:spPr>
            <c:extLst>
              <c:ext xmlns:c16="http://schemas.microsoft.com/office/drawing/2014/chart" uri="{C3380CC4-5D6E-409C-BE32-E72D297353CC}">
                <c16:uniqueId val="{00000003-D03B-4EDD-BCAA-C1EA35800E03}"/>
              </c:ext>
            </c:extLst>
          </c:dPt>
          <c:dLbls>
            <c:dLbl>
              <c:idx val="0"/>
              <c:spPr/>
              <c:txPr>
                <a:bodyPr/>
                <a:lstStyle/>
                <a:p>
                  <a:pPr>
                    <a:defRPr sz="1200" b="1" i="0" smtId="4294967295">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D03B-4EDD-BCAA-C1EA35800E03}"/>
                </c:ext>
              </c:extLst>
            </c:dLbl>
            <c:dLbl>
              <c:idx val="1"/>
              <c:spPr/>
              <c:txPr>
                <a:bodyPr/>
                <a:lstStyle/>
                <a:p>
                  <a:pPr>
                    <a:defRPr sz="1200" b="1" i="0" smtId="4294967295">
                      <a:solidFill>
                        <a:srgbClr val="4A4A4A"/>
                      </a:solidFill>
                      <a:latin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3-D03B-4EDD-BCAA-C1EA35800E03}"/>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Response0</c:v>
                </c:pt>
                <c:pt idx="1">
                  <c:v>Response1</c:v>
                </c:pt>
                <c:pt idx="2">
                  <c:v>Response2</c:v>
                </c:pt>
              </c:strCache>
            </c:strRef>
          </c:cat>
          <c:val>
            <c:numRef>
              <c:f>Sheet1!$B$2:$B$3</c:f>
              <c:numCache>
                <c:formatCode>General</c:formatCode>
                <c:ptCount val="2"/>
                <c:pt idx="0">
                  <c:v>13</c:v>
                </c:pt>
                <c:pt idx="1">
                  <c:v>4</c:v>
                </c:pt>
              </c:numCache>
            </c:numRef>
          </c:val>
          <c:extLst>
            <c:ext xmlns:c16="http://schemas.microsoft.com/office/drawing/2014/chart" uri="{C3380CC4-5D6E-409C-BE32-E72D297353CC}">
              <c16:uniqueId val="{00000004-D03B-4EDD-BCAA-C1EA35800E03}"/>
            </c:ext>
          </c:extLst>
        </c:ser>
        <c:dLbls>
          <c:showLegendKey val="0"/>
          <c:showVal val="0"/>
          <c:showCatName val="0"/>
          <c:showSerName val="0"/>
          <c:showPercent val="0"/>
          <c:showBubbleSize val="0"/>
          <c:showLeaderLines val="1"/>
        </c:dLbls>
        <c:firstSliceAng val="0"/>
        <c:holeSize val="5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86</c:v>
                </c:pt>
              </c:numCache>
            </c:numRef>
          </c:val>
          <c:extLst>
            <c:ext xmlns:c16="http://schemas.microsoft.com/office/drawing/2014/chart" uri="{C3380CC4-5D6E-409C-BE32-E72D297353CC}">
              <c16:uniqueId val="{00000000-5939-4D2B-863B-D5D55BC9BF69}"/>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D05A-4E44-A78D-B91D3AC28B98}"/>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94</c:v>
                </c:pt>
              </c:numCache>
            </c:numRef>
          </c:val>
          <c:extLst>
            <c:ext xmlns:c16="http://schemas.microsoft.com/office/drawing/2014/chart" uri="{C3380CC4-5D6E-409C-BE32-E72D297353CC}">
              <c16:uniqueId val="{00000000-5767-4EB3-AC81-CB605ABFFF18}"/>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90</c:v>
                </c:pt>
              </c:numCache>
            </c:numRef>
          </c:val>
          <c:extLst>
            <c:ext xmlns:c16="http://schemas.microsoft.com/office/drawing/2014/chart" uri="{C3380CC4-5D6E-409C-BE32-E72D297353CC}">
              <c16:uniqueId val="{00000000-6029-40B9-82A1-9D08D5882B07}"/>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85</c:v>
                </c:pt>
              </c:numCache>
            </c:numRef>
          </c:val>
          <c:extLst>
            <c:ext xmlns:c16="http://schemas.microsoft.com/office/drawing/2014/chart" uri="{C3380CC4-5D6E-409C-BE32-E72D297353CC}">
              <c16:uniqueId val="{00000000-CD21-4F5B-A3CB-33264CAA5C6E}"/>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92</c:v>
                </c:pt>
              </c:numCache>
            </c:numRef>
          </c:val>
          <c:extLst>
            <c:ext xmlns:c16="http://schemas.microsoft.com/office/drawing/2014/chart" uri="{C3380CC4-5D6E-409C-BE32-E72D297353CC}">
              <c16:uniqueId val="{00000000-01F9-4AA4-BBA3-CB7646F09085}"/>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92</c:v>
                </c:pt>
              </c:numCache>
            </c:numRef>
          </c:val>
          <c:extLst>
            <c:ext xmlns:c16="http://schemas.microsoft.com/office/drawing/2014/chart" uri="{C3380CC4-5D6E-409C-BE32-E72D297353CC}">
              <c16:uniqueId val="{00000000-D8B1-4CF8-8143-DAADC73FBE65}"/>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410A-4667-8D53-0B0784488EA0}"/>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81</c:v>
                </c:pt>
              </c:numCache>
            </c:numRef>
          </c:val>
          <c:extLst>
            <c:ext xmlns:c16="http://schemas.microsoft.com/office/drawing/2014/chart" uri="{C3380CC4-5D6E-409C-BE32-E72D297353CC}">
              <c16:uniqueId val="{00000000-1633-4536-8BAA-9F0489081CA6}"/>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92</c:v>
                </c:pt>
              </c:numCache>
            </c:numRef>
          </c:val>
          <c:extLst>
            <c:ext xmlns:c16="http://schemas.microsoft.com/office/drawing/2014/chart" uri="{C3380CC4-5D6E-409C-BE32-E72D297353CC}">
              <c16:uniqueId val="{00000000-0ED5-4134-A1F7-E6AAA510B5C6}"/>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07ED-49C3-AB86-E573069E64E5}"/>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78</c:v>
                </c:pt>
              </c:numCache>
            </c:numRef>
          </c:val>
          <c:extLst>
            <c:ext xmlns:c16="http://schemas.microsoft.com/office/drawing/2014/chart" uri="{C3380CC4-5D6E-409C-BE32-E72D297353CC}">
              <c16:uniqueId val="{00000000-F5D6-446F-BBA3-498EB7C0B33D}"/>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86</c:v>
                </c:pt>
              </c:numCache>
            </c:numRef>
          </c:val>
          <c:extLst>
            <c:ext xmlns:c16="http://schemas.microsoft.com/office/drawing/2014/chart" uri="{C3380CC4-5D6E-409C-BE32-E72D297353CC}">
              <c16:uniqueId val="{00000000-B7AD-4603-8BCA-EE81F35AE00B}"/>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A881-45C1-AFEB-88A2ADAFBDC2}"/>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89</c:v>
                </c:pt>
              </c:numCache>
            </c:numRef>
          </c:val>
          <c:extLst>
            <c:ext xmlns:c16="http://schemas.microsoft.com/office/drawing/2014/chart" uri="{C3380CC4-5D6E-409C-BE32-E72D297353CC}">
              <c16:uniqueId val="{00000000-A0ED-4664-A6F7-437AC2832EE9}"/>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87</c:v>
                </c:pt>
              </c:numCache>
            </c:numRef>
          </c:val>
          <c:extLst>
            <c:ext xmlns:c16="http://schemas.microsoft.com/office/drawing/2014/chart" uri="{C3380CC4-5D6E-409C-BE32-E72D297353CC}">
              <c16:uniqueId val="{00000000-B321-476E-8CF5-E6F93EE3821A}"/>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CA42-4649-89E0-CA80C94A1FE9}"/>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90</c:v>
                </c:pt>
              </c:numCache>
            </c:numRef>
          </c:val>
          <c:extLst>
            <c:ext xmlns:c16="http://schemas.microsoft.com/office/drawing/2014/chart" uri="{C3380CC4-5D6E-409C-BE32-E72D297353CC}">
              <c16:uniqueId val="{00000000-79A3-4808-A23A-22F503651605}"/>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9775-45A7-9DEA-28CA869B2B10}"/>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71</c:v>
                </c:pt>
              </c:numCache>
            </c:numRef>
          </c:val>
          <c:extLst>
            <c:ext xmlns:c16="http://schemas.microsoft.com/office/drawing/2014/chart" uri="{C3380CC4-5D6E-409C-BE32-E72D297353CC}">
              <c16:uniqueId val="{00000000-4205-4B21-AD7D-987C64A624FF}"/>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65</c:v>
                </c:pt>
              </c:numCache>
            </c:numRef>
          </c:val>
          <c:extLst>
            <c:ext xmlns:c16="http://schemas.microsoft.com/office/drawing/2014/chart" uri="{C3380CC4-5D6E-409C-BE32-E72D297353CC}">
              <c16:uniqueId val="{00000000-6D8E-49B1-A10B-8869813B2BA2}"/>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A9C3-4FEF-BA6E-54A48FEBD8DD}"/>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2A18-4EFA-897F-E3375704384B}"/>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89</c:v>
                </c:pt>
              </c:numCache>
            </c:numRef>
          </c:val>
          <c:extLst>
            <c:ext xmlns:c16="http://schemas.microsoft.com/office/drawing/2014/chart" uri="{C3380CC4-5D6E-409C-BE32-E72D297353CC}">
              <c16:uniqueId val="{00000000-C714-4B61-9471-2B7AC2D777F5}"/>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80</c:v>
                </c:pt>
              </c:numCache>
            </c:numRef>
          </c:val>
          <c:extLst>
            <c:ext xmlns:c16="http://schemas.microsoft.com/office/drawing/2014/chart" uri="{C3380CC4-5D6E-409C-BE32-E72D297353CC}">
              <c16:uniqueId val="{00000000-5A4D-4DCC-8C40-EDF8C6AEFA38}"/>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86</c:v>
                </c:pt>
              </c:numCache>
            </c:numRef>
          </c:val>
          <c:extLst>
            <c:ext xmlns:c16="http://schemas.microsoft.com/office/drawing/2014/chart" uri="{C3380CC4-5D6E-409C-BE32-E72D297353CC}">
              <c16:uniqueId val="{00000000-7877-4F9E-A732-59E92D968164}"/>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81</c:v>
                </c:pt>
              </c:numCache>
            </c:numRef>
          </c:val>
          <c:extLst>
            <c:ext xmlns:c16="http://schemas.microsoft.com/office/drawing/2014/chart" uri="{C3380CC4-5D6E-409C-BE32-E72D297353CC}">
              <c16:uniqueId val="{00000000-8555-4796-BA1E-57B6A48EE33D}"/>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92</c:v>
                </c:pt>
              </c:numCache>
            </c:numRef>
          </c:val>
          <c:extLst>
            <c:ext xmlns:c16="http://schemas.microsoft.com/office/drawing/2014/chart" uri="{C3380CC4-5D6E-409C-BE32-E72D297353CC}">
              <c16:uniqueId val="{00000000-F63C-4E20-B529-3B51246B9272}"/>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78</c:v>
                </c:pt>
              </c:numCache>
            </c:numRef>
          </c:val>
          <c:extLst>
            <c:ext xmlns:c16="http://schemas.microsoft.com/office/drawing/2014/chart" uri="{C3380CC4-5D6E-409C-BE32-E72D297353CC}">
              <c16:uniqueId val="{00000000-7863-4D53-9974-A5288090E596}"/>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86</c:v>
                </c:pt>
              </c:numCache>
            </c:numRef>
          </c:val>
          <c:extLst>
            <c:ext xmlns:c16="http://schemas.microsoft.com/office/drawing/2014/chart" uri="{C3380CC4-5D6E-409C-BE32-E72D297353CC}">
              <c16:uniqueId val="{00000000-8911-43FC-900B-36A3B602061A}"/>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B7DB6C"/>
            </a:solidFill>
            <a:ln w="12700" cmpd="sng">
              <a:noFill/>
            </a:ln>
          </c:spPr>
          <c:invertIfNegative val="0"/>
          <c:val>
            <c:numRef>
              <c:f>Sheet1!$B$2</c:f>
              <c:numCache>
                <c:formatCode>General</c:formatCode>
                <c:ptCount val="1"/>
                <c:pt idx="0">
                  <c:v>91</c:v>
                </c:pt>
              </c:numCache>
            </c:numRef>
          </c:val>
          <c:extLst>
            <c:ext xmlns:c16="http://schemas.microsoft.com/office/drawing/2014/chart" uri="{C3380CC4-5D6E-409C-BE32-E72D297353CC}">
              <c16:uniqueId val="{00000000-5985-447C-97E9-892A050BD87F}"/>
            </c:ext>
          </c:extLst>
        </c:ser>
        <c:dLbls>
          <c:showLegendKey val="0"/>
          <c:showVal val="0"/>
          <c:showCatName val="0"/>
          <c:showSerName val="0"/>
          <c:showPercent val="0"/>
          <c:showBubbleSize val="0"/>
        </c:dLbls>
        <c:gapWidth val="0"/>
        <c:axId val="67451136"/>
        <c:axId val="66437120"/>
      </c:barChart>
      <c:catAx>
        <c:axId val="67451136"/>
        <c:scaling>
          <c:orientation val="minMax"/>
        </c:scaling>
        <c:delete val="1"/>
        <c:axPos val="l"/>
        <c:majorTickMark val="out"/>
        <c:minorTickMark val="none"/>
        <c:tickLblPos val="nextTo"/>
        <c:crossAx val="66437120"/>
        <c:crosses val="autoZero"/>
        <c:auto val="0"/>
        <c:lblAlgn val="ctr"/>
        <c:lblOffset val="100"/>
        <c:noMultiLvlLbl val="0"/>
      </c:catAx>
      <c:valAx>
        <c:axId val="66437120"/>
        <c:scaling>
          <c:orientation val="minMax"/>
          <c:max val="100"/>
          <c:min val="0"/>
        </c:scaling>
        <c:delete val="1"/>
        <c:axPos val="b"/>
        <c:numFmt formatCode="General" sourceLinked="1"/>
        <c:majorTickMark val="out"/>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18154-E57D-4AC0-8012-BE40DC5DB27E}" type="datetimeFigureOut">
              <a:rPr lang="en-US" smtClean="0"/>
              <a:t>11/18/2021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010DF8-05BA-4BA1-8A2C-5229FE30A376}" type="slidenum">
              <a:rPr lang="en-US" smtClean="0"/>
              <a:t>‹#›</a:t>
            </a:fld>
            <a:endParaRPr lang="en-US"/>
          </a:p>
        </p:txBody>
      </p:sp>
    </p:spTree>
    <p:extLst>
      <p:ext uri="{BB962C8B-B14F-4D97-AF65-F5344CB8AC3E}">
        <p14:creationId xmlns:p14="http://schemas.microsoft.com/office/powerpoint/2010/main" val="4127348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7500" lnSpcReduction="10000"/>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provides background information on how to read your results. In addition to these details, please take note of the following key terms:</a:t>
            </a:r>
            <a:br>
              <a:rPr sz="1100" b="0" i="0" u="none" kern="200">
                <a:solidFill>
                  <a:srgbClr val="000000"/>
                </a:solidFill>
                <a:latin typeface="Arial"/>
              </a:rPr>
            </a:br>
            <a:br>
              <a:rPr sz="1100" b="0" i="0" u="none" kern="200">
                <a:solidFill>
                  <a:srgbClr val="000000"/>
                </a:solidFill>
                <a:latin typeface="Arial"/>
              </a:rPr>
            </a:br>
            <a:r>
              <a:rPr sz="1100" b="1" i="0" u="none" kern="200">
                <a:solidFill>
                  <a:srgbClr val="000000"/>
                </a:solidFill>
                <a:latin typeface="Arial"/>
              </a:rPr>
              <a:t>Category:</a:t>
            </a:r>
            <a:r>
              <a:rPr sz="1100" b="0" i="0" u="none" kern="200">
                <a:solidFill>
                  <a:srgbClr val="000000"/>
                </a:solidFill>
                <a:latin typeface="Arial"/>
              </a:rPr>
              <a:t> A group of survey questions that address the same topic or theme.</a:t>
            </a:r>
            <a:br>
              <a:rPr sz="1100" b="0" i="0" u="none" kern="200">
                <a:solidFill>
                  <a:srgbClr val="000000"/>
                </a:solidFill>
                <a:latin typeface="Arial"/>
              </a:rPr>
            </a:br>
            <a:br>
              <a:rPr sz="1100" b="0" i="0" u="none" kern="200">
                <a:solidFill>
                  <a:srgbClr val="000000"/>
                </a:solidFill>
                <a:latin typeface="Arial"/>
              </a:rPr>
            </a:br>
            <a:r>
              <a:rPr sz="1100" b="1" i="0" u="none" kern="200">
                <a:solidFill>
                  <a:srgbClr val="000000"/>
                </a:solidFill>
                <a:latin typeface="Arial"/>
              </a:rPr>
              <a:t>Benchmark:</a:t>
            </a:r>
            <a:r>
              <a:rPr sz="1100" b="0" i="0" u="none" kern="200">
                <a:solidFill>
                  <a:srgbClr val="000000"/>
                </a:solidFill>
                <a:latin typeface="Arial"/>
              </a:rPr>
              <a:t> A comparison score that provides context for your results. External benchmarks, which aggregate results from other companies, are also called Norms. Internal benchmarks are comparison groups within your company, e.g., your business unit or the company overall. Historical benchmarks refer to past surveys and show trend over time.</a:t>
            </a:r>
            <a:br>
              <a:rPr sz="1100" b="0" i="0" u="none" kern="200">
                <a:solidFill>
                  <a:srgbClr val="000000"/>
                </a:solidFill>
                <a:latin typeface="Arial"/>
              </a:rPr>
            </a:br>
            <a:br>
              <a:rPr sz="1100" b="0" i="0" u="none" kern="200">
                <a:solidFill>
                  <a:srgbClr val="000000"/>
                </a:solidFill>
                <a:latin typeface="Arial"/>
              </a:rPr>
            </a:br>
            <a:r>
              <a:rPr sz="1100" b="1" i="0" u="none" kern="200">
                <a:solidFill>
                  <a:srgbClr val="000000"/>
                </a:solidFill>
                <a:latin typeface="Arial"/>
              </a:rPr>
              <a:t>Total Favorable:</a:t>
            </a:r>
            <a:r>
              <a:rPr sz="1100" b="0" i="0" u="none" kern="200">
                <a:solidFill>
                  <a:srgbClr val="000000"/>
                </a:solidFill>
                <a:latin typeface="Arial"/>
              </a:rPr>
              <a:t> In most cases survey data is reported based on the Total Favorable score, which combines the two most favorable scale-point responses, typically "Agree" and "Tend to Agree" or "Strongly Agree" and "Agree", depending on the scale used. If your Total Favorable score for a question is 70%, it means that 70% of employees in your group respond favorably to that question, and the remaining 30% is either neutral or unfavorable.</a:t>
            </a:r>
            <a:br>
              <a:rPr sz="1100" b="0" i="0" u="none" kern="200">
                <a:solidFill>
                  <a:srgbClr val="000000"/>
                </a:solidFill>
                <a:latin typeface="Arial"/>
              </a:rPr>
            </a:br>
            <a:br>
              <a:rPr sz="1100" b="0" i="0" u="none" kern="200">
                <a:solidFill>
                  <a:srgbClr val="000000"/>
                </a:solidFill>
                <a:latin typeface="Arial"/>
              </a:rPr>
            </a:br>
            <a:r>
              <a:rPr sz="1100" b="1" i="0" u="none" kern="200">
                <a:solidFill>
                  <a:srgbClr val="000000"/>
                </a:solidFill>
                <a:latin typeface="Arial"/>
              </a:rPr>
              <a:t>Top Box:</a:t>
            </a:r>
            <a:r>
              <a:rPr sz="1100" b="0" i="0" u="none" kern="200">
                <a:solidFill>
                  <a:srgbClr val="000000"/>
                </a:solidFill>
                <a:latin typeface="Arial"/>
              </a:rPr>
              <a:t> The Top Box score is the single-most favorable response option, typically either "Agree" or "Strongly Agree" depending on the scale used. It can be valuable to focus on Top Box, rather than Total Favorable, if your scores are very positive.</a:t>
            </a:r>
          </a:p>
        </p:txBody>
      </p:sp>
      <p:sp>
        <p:nvSpPr>
          <p:cNvPr id="4" name="Slide Number Placeholder 3"/>
          <p:cNvSpPr>
            <a:spLocks noGrp="1"/>
          </p:cNvSpPr>
          <p:nvPr>
            <p:ph type="sldNum" sz="quarter" idx="10"/>
          </p:nvPr>
        </p:nvSpPr>
        <p:spPr/>
        <p:txBody>
          <a:bodyPr/>
          <a:lstStyle/>
          <a:p>
            <a:fld id="{6101C5E1-D8E9-464D-A93E-CE21651935A7}" type="slidenum">
              <a:rPr lang="en-US" smtClean="0"/>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presents survey questions arranged by themes that are different from the survey categories in order to encourage you to think about the results in a different way.</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Often this slide is used to further break up the Engagement Category into its three components: Engaged, Enabled and Energized.</a:t>
            </a:r>
          </a:p>
        </p:txBody>
      </p:sp>
      <p:sp>
        <p:nvSpPr>
          <p:cNvPr id="4" name="Slide Number Placeholder 3"/>
          <p:cNvSpPr>
            <a:spLocks noGrp="1"/>
          </p:cNvSpPr>
          <p:nvPr>
            <p:ph type="sldNum" sz="quarter" idx="10"/>
          </p:nvPr>
        </p:nvSpPr>
        <p:spPr/>
        <p:txBody>
          <a:bodyPr/>
          <a:lstStyle/>
          <a:p>
            <a:fld id="{6101C5E1-D8E9-464D-A93E-CE21651935A7}" type="slidenum">
              <a:rPr lang="en-US" smtClean="0"/>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5000" lnSpcReduction="20000"/>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provides a high level summary of your results.</a:t>
            </a:r>
            <a:br>
              <a:rPr sz="1100" b="0" i="0" u="none" kern="200">
                <a:solidFill>
                  <a:srgbClr val="000000"/>
                </a:solidFill>
                <a:latin typeface="Arial"/>
              </a:rPr>
            </a:br>
            <a:r>
              <a:rPr sz="1100" b="0" i="0" u="none" kern="200">
                <a:solidFill>
                  <a:srgbClr val="000000"/>
                </a:solidFill>
                <a:latin typeface="Arial"/>
              </a:rPr>
              <a:t>The top section may show one or more of the following metrics:</a:t>
            </a:r>
            <a:br>
              <a:rPr sz="1100" b="0" i="0" u="none" kern="200">
                <a:solidFill>
                  <a:srgbClr val="000000"/>
                </a:solidFill>
                <a:latin typeface="Arial"/>
              </a:rPr>
            </a:br>
            <a:endParaRPr sz="1100" b="0" i="0" u="none" kern="200">
              <a:solidFill>
                <a:srgbClr val="000000"/>
              </a:solidFill>
              <a:latin typeface="Arial"/>
            </a:endParaRPr>
          </a:p>
          <a:p>
            <a:pPr lvl="1" indent="-228600" hangingPunct="1">
              <a:spcBef>
                <a:spcPct val="0"/>
              </a:spcBef>
              <a:spcAft>
                <a:spcPct val="0"/>
              </a:spcAft>
              <a:buChar char="•"/>
              <a:defRPr sz="1100" b="0" i="0">
                <a:solidFill>
                  <a:srgbClr val="000000"/>
                </a:solidFill>
                <a:latin typeface="Arial"/>
              </a:defRPr>
            </a:pPr>
            <a:r>
              <a:rPr sz="1100" b="0" i="0" u="none" kern="200">
                <a:solidFill>
                  <a:srgbClr val="000000"/>
                </a:solidFill>
                <a:latin typeface="Arial"/>
              </a:rPr>
              <a:t>An historical donut chart that shows the number of survey categories that have improved, declined, and remained the same since the last survey, and highlighting the largest gains and drops</a:t>
            </a:r>
          </a:p>
          <a:p>
            <a:pPr lvl="1" indent="-228600" hangingPunct="1">
              <a:spcBef>
                <a:spcPct val="0"/>
              </a:spcBef>
              <a:spcAft>
                <a:spcPct val="0"/>
              </a:spcAft>
              <a:buChar char="•"/>
              <a:defRPr sz="1100" b="0" i="0">
                <a:solidFill>
                  <a:srgbClr val="000000"/>
                </a:solidFill>
                <a:latin typeface="Arial"/>
              </a:defRPr>
            </a:pPr>
            <a:r>
              <a:rPr sz="1100" b="0" i="0" u="none" kern="200">
                <a:solidFill>
                  <a:srgbClr val="000000"/>
                </a:solidFill>
                <a:latin typeface="Arial"/>
              </a:rPr>
              <a:t>A Norm donut chart that shows the number of categories that are above, below, and equal to Norm, and highlighting the most and least favorable versus that benchmark</a:t>
            </a:r>
          </a:p>
          <a:p>
            <a:pPr lvl="1" indent="-228600" hangingPunct="1">
              <a:spcBef>
                <a:spcPct val="0"/>
              </a:spcBef>
              <a:spcAft>
                <a:spcPct val="0"/>
              </a:spcAft>
              <a:buChar char="•"/>
              <a:defRPr sz="1100" b="0" i="0">
                <a:solidFill>
                  <a:srgbClr val="000000"/>
                </a:solidFill>
                <a:latin typeface="Arial"/>
              </a:defRPr>
            </a:pPr>
            <a:r>
              <a:rPr sz="1100" b="0" i="0" u="none" kern="200">
                <a:solidFill>
                  <a:srgbClr val="000000"/>
                </a:solidFill>
                <a:latin typeface="Arial"/>
              </a:rPr>
              <a:t>The response rate (or number of returned surveys) for your group</a:t>
            </a:r>
          </a:p>
          <a:p>
            <a:pPr lvl="1" indent="-228600" hangingPunct="1">
              <a:spcBef>
                <a:spcPct val="0"/>
              </a:spcBef>
              <a:spcAft>
                <a:spcPct val="0"/>
              </a:spcAft>
              <a:buChar char="•"/>
              <a:defRPr sz="1100" b="0" i="0">
                <a:solidFill>
                  <a:srgbClr val="000000"/>
                </a:solidFill>
                <a:latin typeface="Arial"/>
              </a:defRPr>
            </a:pPr>
            <a:r>
              <a:rPr sz="1100" b="0" i="0" u="none" kern="200">
                <a:solidFill>
                  <a:srgbClr val="000000"/>
                </a:solidFill>
                <a:latin typeface="Arial"/>
              </a:rPr>
              <a:t>Other group-level statistics such as eNPS scores or business performance metrics.</a:t>
            </a:r>
            <a:br>
              <a:rPr sz="1100" b="0" i="0" u="none" kern="200">
                <a:solidFill>
                  <a:srgbClr val="000000"/>
                </a:solidFill>
                <a:latin typeface="Arial"/>
              </a:rPr>
            </a:br>
            <a:endParaRPr sz="1100" b="0" i="0" u="none" kern="200">
              <a:solidFill>
                <a:srgbClr val="000000"/>
              </a:solidFill>
              <a:latin typeface="Arial"/>
            </a:endParaRPr>
          </a:p>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The middle section highlights up to three categories (if available) and shows the Total Favorable (or Top Box) score on the left and the differences against the available benchmarks on the right.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The bottom section of this slide presents, </a:t>
            </a:r>
            <a:r>
              <a:rPr sz="1100" b="0" i="1" u="none" kern="200">
                <a:solidFill>
                  <a:srgbClr val="000000"/>
                </a:solidFill>
                <a:latin typeface="Arial"/>
              </a:rPr>
              <a:t>where available</a:t>
            </a:r>
            <a:r>
              <a:rPr sz="1100" b="0" i="0" u="none" kern="200">
                <a:solidFill>
                  <a:srgbClr val="000000"/>
                </a:solidFill>
                <a:latin typeface="Arial"/>
              </a:rPr>
              <a:t>, overall strengths and opportunities for your group, based on an advanced algorithm that incorporates trends over time, differences from internal and external benchmarks, and predictive modelling of engagement and performance metrics. Because these are presented as survey categories which contain individual questions that may score differently, it is possible a given category can be listed as both a strength and an opportunity.</a:t>
            </a:r>
          </a:p>
        </p:txBody>
      </p:sp>
      <p:sp>
        <p:nvSpPr>
          <p:cNvPr id="4" name="Slide Number Placeholder 3"/>
          <p:cNvSpPr>
            <a:spLocks noGrp="1"/>
          </p:cNvSpPr>
          <p:nvPr>
            <p:ph type="sldNum" sz="quarter" idx="10"/>
          </p:nvPr>
        </p:nvSpPr>
        <p:spPr/>
        <p:txBody>
          <a:bodyPr/>
          <a:lstStyle/>
          <a:p>
            <a:fld id="{6101C5E1-D8E9-464D-A93E-CE21651935A7}" type="slidenum">
              <a:rPr lang="en-US" smtClean="0"/>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displays the results of all questions for a particular category/survey against historical, internal and external benchmarks, where available. The grey column represents the Total Favorable (or Top Box) score for your group, while the columns to the right show differences from benchmarks.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these slides to identify any outlying questions that score particularly high or low against the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The categories or questions shown on this slide have the strongest statistical relationship with the category displayed to the right in the blue box. Most often, that’s Employee Engagement although it could be something else in your organization. In the case of Engagement, employees who respond more favorably to the questions/categories shown also tend to be more engaged, and those who respond less favorably also tend to be less engaged. For this reason it is a smart strategy to focus on improving these issues if your primary goal is to improve engagement. Note also that for each category/question listed you can also see how it compares to various benchmarks on the far left.</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focus especially on any factors listed here that are below one or more benchmarks, since there is likely room for improvement, and an improvement in these areas can mean an overall improvement in engagement.</a:t>
            </a:r>
          </a:p>
        </p:txBody>
      </p:sp>
      <p:sp>
        <p:nvSpPr>
          <p:cNvPr id="4" name="Slide Number Placeholder 3"/>
          <p:cNvSpPr>
            <a:spLocks noGrp="1"/>
          </p:cNvSpPr>
          <p:nvPr>
            <p:ph type="sldNum" sz="quarter" idx="10"/>
          </p:nvPr>
        </p:nvSpPr>
        <p:spPr/>
        <p:txBody>
          <a:bodyPr/>
          <a:lstStyle/>
          <a:p>
            <a:fld id="{6101C5E1-D8E9-464D-A93E-CE21651935A7}" type="slidenum">
              <a:rPr lang="en-US" smtClean="0"/>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shows the topics most written about in response to the open-ended question at the top of the page.  Employees were given a list of topics to choose from, and topics appearing in larger font were chosen more often, which is a good indication that respondents feel stronger about that topic area. Delving into comments can help you understand the employee experience on an individual level but bear in mind that each comment represents the views of only one person, and does not necessarily hold true for everyone else.</a:t>
            </a:r>
          </a:p>
        </p:txBody>
      </p:sp>
      <p:sp>
        <p:nvSpPr>
          <p:cNvPr id="4" name="Slide Number Placeholder 3"/>
          <p:cNvSpPr>
            <a:spLocks noGrp="1"/>
          </p:cNvSpPr>
          <p:nvPr>
            <p:ph type="sldNum" sz="quarter" idx="10"/>
          </p:nvPr>
        </p:nvSpPr>
        <p:spPr/>
        <p:txBody>
          <a:bodyPr/>
          <a:lstStyle/>
          <a:p>
            <a:fld id="{6101C5E1-D8E9-464D-A93E-CE21651935A7}" type="slidenum">
              <a:rPr lang="en-US" smtClean="0"/>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provides more detail on strengths and opportunities for your group by listing individual survey questions that are reflective of each. Their selection is based on an advanced algorithm that incorporates trends over time, differences from internal and external benchmarks, and predictive modelling of engagement and performance metrics, where available.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For each question the Total Favorable (or Top Box) score is listed first, followed by differences against the available benchmarks to the right.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review this slide carefully against the business context and your own judgement before confirming in which areas you wish to take action.</a:t>
            </a:r>
          </a:p>
        </p:txBody>
      </p:sp>
      <p:sp>
        <p:nvSpPr>
          <p:cNvPr id="4" name="Slide Number Placeholder 3"/>
          <p:cNvSpPr>
            <a:spLocks noGrp="1"/>
          </p:cNvSpPr>
          <p:nvPr>
            <p:ph type="sldNum" sz="quarter" idx="10"/>
          </p:nvPr>
        </p:nvSpPr>
        <p:spPr/>
        <p:txBody>
          <a:bodyPr/>
          <a:lstStyle/>
          <a:p>
            <a:fld id="{6101C5E1-D8E9-464D-A93E-CE21651935A7}" type="slidenum">
              <a:rPr lang="en-US" smtClean="0"/>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shows the topics most written about in response to the open-ended question at the top of the page.  Employees were given a list of topics to choose from, and topics appearing in larger font were chosen more often, which is a good indication that respondents feel stronger about that topic area. Delving into comments can help you understand the employee experience on an individual level but bear in mind that each comment represents the views of only one person, and does not necessarily hold true for everyone else.</a:t>
            </a:r>
          </a:p>
        </p:txBody>
      </p:sp>
      <p:sp>
        <p:nvSpPr>
          <p:cNvPr id="4" name="Slide Number Placeholder 3"/>
          <p:cNvSpPr>
            <a:spLocks noGrp="1"/>
          </p:cNvSpPr>
          <p:nvPr>
            <p:ph type="sldNum" sz="quarter" idx="10"/>
          </p:nvPr>
        </p:nvSpPr>
        <p:spPr/>
        <p:txBody>
          <a:bodyPr/>
          <a:lstStyle/>
          <a:p>
            <a:fld id="{6101C5E1-D8E9-464D-A93E-CE21651935A7}" type="slidenum">
              <a:rPr lang="en-US" smtClean="0"/>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On this slide your survey categories are compared to historical, internal and external benchmarks, where available. Moving from left to right is the category name, the Total Favorable (or Top Box) score for that category, and deviations of that category score from each benchmark, labelled at the top of the column.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Note that the category Total Favorable (or Top Box) score is based on all questions in that category, whereas the deviations from the benchmarks are based only on the questions in each category that are shared across your group and the benchmark.</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focus your attention on categories that are below multiple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lists the groups with the highest and lowest Total Favorable/Top Box scores for each area of strength and opportunity. When looking at your areas of strength, the highest scoring groups are excelling while the lowest scoring groups may require local action so they can catch up. For areas identified as opportunities, highest scoring groups may indicate groups who are ahead while lowest scoring group will require significant attention.</a:t>
            </a:r>
          </a:p>
        </p:txBody>
      </p:sp>
      <p:sp>
        <p:nvSpPr>
          <p:cNvPr id="4" name="Slide Number Placeholder 3"/>
          <p:cNvSpPr>
            <a:spLocks noGrp="1"/>
          </p:cNvSpPr>
          <p:nvPr>
            <p:ph type="sldNum" sz="quarter" idx="10"/>
          </p:nvPr>
        </p:nvSpPr>
        <p:spPr/>
        <p:txBody>
          <a:bodyPr/>
          <a:lstStyle/>
          <a:p>
            <a:fld id="{6101C5E1-D8E9-464D-A93E-CE21651935A7}"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lists the groups with the highest and lowest Total Favorable/Top Box scores for each area of strength and opportunity. When looking at your areas of strength, the highest scoring groups are excelling while the lowest scoring groups may require local action so they can catch up. For areas identified as opportunities, highest scoring groups may indicate groups who are ahead while lowest scoring group will require significant attention.</a:t>
            </a:r>
          </a:p>
        </p:txBody>
      </p:sp>
      <p:sp>
        <p:nvSpPr>
          <p:cNvPr id="4" name="Slide Number Placeholder 3"/>
          <p:cNvSpPr>
            <a:spLocks noGrp="1"/>
          </p:cNvSpPr>
          <p:nvPr>
            <p:ph type="sldNum" sz="quarter" idx="10"/>
          </p:nvPr>
        </p:nvSpPr>
        <p:spPr/>
        <p:txBody>
          <a:bodyPr/>
          <a:lstStyle/>
          <a:p>
            <a:fld id="{6101C5E1-D8E9-464D-A93E-CE21651935A7}"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The suggestions provided in this slide have been created by Willis Towers Watson in collaboration with your organization and are meant to provide you with a starting point for actions to take for each of the areas of opportunity identified on the previous slide.</a:t>
            </a:r>
          </a:p>
        </p:txBody>
      </p:sp>
      <p:sp>
        <p:nvSpPr>
          <p:cNvPr id="4" name="Slide Number Placeholder 3"/>
          <p:cNvSpPr>
            <a:spLocks noGrp="1"/>
          </p:cNvSpPr>
          <p:nvPr>
            <p:ph type="sldNum" sz="quarter" idx="10"/>
          </p:nvPr>
        </p:nvSpPr>
        <p:spPr/>
        <p:txBody>
          <a:bodyPr/>
          <a:lstStyle/>
          <a:p>
            <a:fld id="{6101C5E1-D8E9-464D-A93E-CE21651935A7}"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On this slide your survey categories are compared to historical, internal and external benchmarks, where available. Moving from left to right is the category name, the Total Favorable (or Top Box) score for that category, and deviations of that category score from each benchmark, labelled at the top of the column. Positive differences indicate where your group’s score is more favorable than the benchmark. Negative differences indicate where your group’s score is less favorable than the benchmark. Lighter green and red shading is used to highlight positive and negative differences, whereas darker green and red indicate differences that reach the level of statistical significance.</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Note that the category Total Favorable (or Top Box) score is based on all questions in that category, whereas the deviations from the benchmarks are based only on the questions in each category that are shared across your group and the benchmark.</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We recommend that you focus your attention on categories that are below multiple benchmarks.</a:t>
            </a:r>
          </a:p>
        </p:txBody>
      </p:sp>
      <p:sp>
        <p:nvSpPr>
          <p:cNvPr id="4" name="Slide Number Placeholder 3"/>
          <p:cNvSpPr>
            <a:spLocks noGrp="1"/>
          </p:cNvSpPr>
          <p:nvPr>
            <p:ph type="sldNum" sz="quarter" idx="10"/>
          </p:nvPr>
        </p:nvSpPr>
        <p:spPr/>
        <p:txBody>
          <a:bodyPr/>
          <a:lstStyle/>
          <a:p>
            <a:fld id="{6101C5E1-D8E9-464D-A93E-CE21651935A7}"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shows how employee opinion varies across sub-groups. The survey categories are shown as rows, and the sub-groups are columns. The grey column shows the Total Favorable (or Top Box) score for your overall group, while the columns to the right represent each sub-group.</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There are two ways to display the data of sub-groups. The most common is to show the </a:t>
            </a:r>
            <a:r>
              <a:rPr sz="1100" b="0" i="1" u="none" kern="200">
                <a:solidFill>
                  <a:srgbClr val="000000"/>
                </a:solidFill>
                <a:latin typeface="Arial"/>
              </a:rPr>
              <a:t>differences</a:t>
            </a:r>
            <a:r>
              <a:rPr sz="1100" b="0" i="0" u="none" kern="200">
                <a:solidFill>
                  <a:srgbClr val="000000"/>
                </a:solidFill>
                <a:latin typeface="Arial"/>
              </a:rPr>
              <a:t> between each sub-group and the overall. Positive differences indicate where that sub-group (column) on that category (row) is more favorable than the overall, and negative differences indicate that the sub-group (column) on that category (row) is less favorable than the overall. The second option is to display the </a:t>
            </a:r>
            <a:r>
              <a:rPr sz="1100" b="0" i="1" u="none" kern="200">
                <a:solidFill>
                  <a:srgbClr val="000000"/>
                </a:solidFill>
                <a:latin typeface="Arial"/>
              </a:rPr>
              <a:t>absolute score</a:t>
            </a:r>
            <a:r>
              <a:rPr sz="1100" b="0" i="0" u="none" kern="200">
                <a:solidFill>
                  <a:srgbClr val="000000"/>
                </a:solidFill>
                <a:latin typeface="Arial"/>
              </a:rPr>
              <a:t> for each sub group. In both cases, lighter green and red shading is used to highlight positive and negative differences, whereas darker green and red indicate differences that reach the level of statistical significance.</a:t>
            </a:r>
          </a:p>
        </p:txBody>
      </p:sp>
      <p:sp>
        <p:nvSpPr>
          <p:cNvPr id="4" name="Slide Number Placeholder 3"/>
          <p:cNvSpPr>
            <a:spLocks noGrp="1"/>
          </p:cNvSpPr>
          <p:nvPr>
            <p:ph type="sldNum" sz="quarter" idx="10"/>
          </p:nvPr>
        </p:nvSpPr>
        <p:spPr/>
        <p:txBody>
          <a:bodyPr/>
          <a:lstStyle/>
          <a:p>
            <a:fld id="{6101C5E1-D8E9-464D-A93E-CE21651935A7}" type="slidenum">
              <a:rPr lang="en-US" smtClean="0"/>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0"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This slide is a great way to understand trends over time across sub-groups. The first (grey) column shows the trend for your overall group. If employees are more positive in the current survey than in the past, you will see positive differences in green, if employees are less positive, you will see negative differences in red (darker shades indicate statistically significant changes). The columns to the right compare each of your sub-groups against itself in the past survey, using the same logic – positive differences indicate improvements for that group, negative differences indicate declines.</a:t>
            </a:r>
            <a:br>
              <a:rPr sz="1100" b="0" i="0" u="none" kern="200">
                <a:solidFill>
                  <a:srgbClr val="000000"/>
                </a:solidFill>
                <a:latin typeface="Arial"/>
              </a:rPr>
            </a:br>
            <a:br>
              <a:rPr sz="1100" b="0" i="0" u="none" kern="200">
                <a:solidFill>
                  <a:srgbClr val="000000"/>
                </a:solidFill>
                <a:latin typeface="Arial"/>
              </a:rPr>
            </a:br>
            <a:r>
              <a:rPr sz="1100" b="0" i="0" u="none" kern="200">
                <a:solidFill>
                  <a:srgbClr val="000000"/>
                </a:solidFill>
                <a:latin typeface="Arial"/>
              </a:rPr>
              <a:t>Where historical information is not available, columns or rows of data may be missing or display as n/a.</a:t>
            </a:r>
          </a:p>
        </p:txBody>
      </p:sp>
      <p:sp>
        <p:nvSpPr>
          <p:cNvPr id="4" name="Slide Number Placeholder 3"/>
          <p:cNvSpPr>
            <a:spLocks noGrp="1"/>
          </p:cNvSpPr>
          <p:nvPr>
            <p:ph type="sldNum" sz="quarter" idx="10"/>
          </p:nvPr>
        </p:nvSpPr>
        <p:spPr/>
        <p:txBody>
          <a:bodyPr/>
          <a:lstStyle/>
          <a:p>
            <a:fld id="{6101C5E1-D8E9-464D-A93E-CE21651935A7}"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006293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Gradient Bar"/>
          <p:cNvSpPr/>
          <p:nvPr userDrawn="1"/>
        </p:nvSpPr>
        <p:spPr>
          <a:xfrm>
            <a:off x="279400" y="6361734"/>
            <a:ext cx="8610600" cy="45719"/>
          </a:xfrm>
          <a:prstGeom prst="rect">
            <a:avLst/>
          </a:prstGeom>
          <a:gradFill flip="none" rotWithShape="1">
            <a:gsLst>
              <a:gs pos="0">
                <a:srgbClr val="080009"/>
              </a:gs>
              <a:gs pos="100000">
                <a:srgbClr val="FFFFFF"/>
              </a:gs>
            </a:gsLst>
            <a:lin ang="0" scaled="1"/>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Page Number"/>
          <p:cNvSpPr txBox="1"/>
          <p:nvPr userDrawn="1"/>
        </p:nvSpPr>
        <p:spPr>
          <a:xfrm>
            <a:off x="8651118" y="6509122"/>
            <a:ext cx="477763" cy="230832"/>
          </a:xfrm>
          <a:prstGeom prst="rect">
            <a:avLst/>
          </a:prstGeom>
          <a:noFill/>
        </p:spPr>
        <p:txBody>
          <a:bodyPr wrap="square" rtlCol="0">
            <a:spAutoFit/>
          </a:bodyPr>
          <a:lstStyle/>
          <a:p>
            <a:pPr algn="ctr"/>
            <a:fld id="{6927D3F5-4124-4C98-91B9-B678FB09C220}" type="slidenum">
              <a:rPr lang="en-US" sz="900" baseline="0" smtClean="0">
                <a:solidFill>
                  <a:srgbClr val="7F7F7F"/>
                </a:solidFill>
                <a:latin typeface="Arial" panose="020B0604020202020204" pitchFamily="34" charset="0"/>
              </a:rPr>
              <a:t>‹#›</a:t>
            </a:fld>
            <a:endParaRPr lang="en-US" sz="900" baseline="0">
              <a:solidFill>
                <a:srgbClr val="7F7F7F"/>
              </a:solidFill>
              <a:latin typeface="Arial" panose="020B0604020202020204" pitchFamily="34" charset="0"/>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3619" y="6492823"/>
            <a:ext cx="1721100" cy="262694"/>
          </a:xfrm>
          <a:prstGeom prst="rect">
            <a:avLst/>
          </a:prstGeom>
        </p:spPr>
      </p:pic>
      <p:pic>
        <p:nvPicPr>
          <p:cNvPr id="12" name="New picture"/>
          <p:cNvPicPr/>
          <p:nvPr/>
        </p:nvPicPr>
        <p:blipFill>
          <a:blip r:embed="rId3"/>
          <a:stretch>
            <a:fillRect/>
          </a:stretch>
        </p:blipFill>
        <p:spPr>
          <a:xfrm>
            <a:off x="279400" y="6427346"/>
            <a:ext cx="2540000" cy="365760"/>
          </a:xfrm>
          <a:prstGeom prst="rect">
            <a:avLst/>
          </a:prstGeom>
          <a:ln>
            <a:noFill/>
          </a:ln>
        </p:spPr>
      </p:pic>
    </p:spTree>
    <p:extLst>
      <p:ext uri="{BB962C8B-B14F-4D97-AF65-F5344CB8AC3E}">
        <p14:creationId xmlns:p14="http://schemas.microsoft.com/office/powerpoint/2010/main" val="398666856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D0B7A-F5DD-4F40-B4CB-3B2C354B893A}"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D0B7A-F5DD-4F40-B4CB-3B2C354B893A}"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FD0B7A-F5DD-4F40-B4CB-3B2C354B893A}"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FD0B7A-F5DD-4F40-B4CB-3B2C354B893A}" type="datetimeFigureOut">
              <a:rPr lang="en-US" smtClean="0"/>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36958505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D0B7A-F5DD-4F40-B4CB-3B2C354B893A}"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D0B7A-F5DD-4F40-B4CB-3B2C354B893A}" type="datetimeFigureOut">
              <a:rPr lang="en-US" smtClean="0"/>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FD0B7A-F5DD-4F40-B4CB-3B2C354B893A}" type="datetimeFigureOut">
              <a:rPr lang="en-US" smtClean="0"/>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FD0B7A-F5DD-4F40-B4CB-3B2C354B893A}" type="datetimeFigureOut">
              <a:rPr lang="en-US" smtClean="0"/>
              <a:t>11/18/2021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FD0B7A-F5DD-4F40-B4CB-3B2C354B893A}" type="datetimeFigureOut">
              <a:rPr lang="en-US" smtClean="0"/>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Slide">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49" r:id="rId2"/>
    <p:sldLayoutId id="2147483660" r:id="rId3"/>
    <p:sldLayoutId id="2147483650" r:id="rId4"/>
    <p:sldLayoutId id="2147483651" r:id="rId5"/>
    <p:sldLayoutId id="2147483652" r:id="rId6"/>
    <p:sldLayoutId id="2147483653" r:id="rId7"/>
    <p:sldLayoutId id="2147483654" r:id="rId8"/>
    <p:sldLayoutId id="2147483655" r:id="rId9"/>
    <p:sldLayoutId id="2147483661" r:id="rId10"/>
    <p:sldLayoutId id="2147483656" r:id="rId11"/>
    <p:sldLayoutId id="2147483657" r:id="rId12"/>
    <p:sldLayoutId id="2147483658" r:id="rId13"/>
    <p:sldLayoutId id="2147483659" r:id="rId14"/>
  </p:sldLayoutIdLst>
  <p:transition/>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8" Type="http://schemas.openxmlformats.org/officeDocument/2006/relationships/chart" Target="../charts/chart26.xml"/><Relationship Id="rId3" Type="http://schemas.openxmlformats.org/officeDocument/2006/relationships/chart" Target="../charts/chart21.xml"/><Relationship Id="rId7" Type="http://schemas.openxmlformats.org/officeDocument/2006/relationships/chart" Target="../charts/chart25.xml"/><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8" Type="http://schemas.openxmlformats.org/officeDocument/2006/relationships/chart" Target="../charts/chart32.xml"/><Relationship Id="rId13" Type="http://schemas.openxmlformats.org/officeDocument/2006/relationships/chart" Target="../charts/chart37.xml"/><Relationship Id="rId18" Type="http://schemas.openxmlformats.org/officeDocument/2006/relationships/chart" Target="../charts/chart42.xml"/><Relationship Id="rId3" Type="http://schemas.openxmlformats.org/officeDocument/2006/relationships/chart" Target="../charts/chart27.xml"/><Relationship Id="rId7" Type="http://schemas.openxmlformats.org/officeDocument/2006/relationships/chart" Target="../charts/chart31.xml"/><Relationship Id="rId12" Type="http://schemas.openxmlformats.org/officeDocument/2006/relationships/chart" Target="../charts/chart36.xml"/><Relationship Id="rId17" Type="http://schemas.openxmlformats.org/officeDocument/2006/relationships/chart" Target="../charts/chart41.xml"/><Relationship Id="rId2" Type="http://schemas.openxmlformats.org/officeDocument/2006/relationships/notesSlide" Target="../notesSlides/notesSlide31.xml"/><Relationship Id="rId16" Type="http://schemas.openxmlformats.org/officeDocument/2006/relationships/chart" Target="../charts/chart40.xml"/><Relationship Id="rId1" Type="http://schemas.openxmlformats.org/officeDocument/2006/relationships/slideLayout" Target="../slideLayouts/slideLayout10.xml"/><Relationship Id="rId6" Type="http://schemas.openxmlformats.org/officeDocument/2006/relationships/chart" Target="../charts/chart30.xml"/><Relationship Id="rId11" Type="http://schemas.openxmlformats.org/officeDocument/2006/relationships/chart" Target="../charts/chart35.xml"/><Relationship Id="rId5" Type="http://schemas.openxmlformats.org/officeDocument/2006/relationships/chart" Target="../charts/chart29.xml"/><Relationship Id="rId15" Type="http://schemas.openxmlformats.org/officeDocument/2006/relationships/chart" Target="../charts/chart39.xml"/><Relationship Id="rId10" Type="http://schemas.openxmlformats.org/officeDocument/2006/relationships/chart" Target="../charts/chart34.xml"/><Relationship Id="rId19" Type="http://schemas.openxmlformats.org/officeDocument/2006/relationships/chart" Target="../charts/chart43.xml"/><Relationship Id="rId4" Type="http://schemas.openxmlformats.org/officeDocument/2006/relationships/chart" Target="../charts/chart28.xml"/><Relationship Id="rId9" Type="http://schemas.openxmlformats.org/officeDocument/2006/relationships/chart" Target="../charts/chart33.xml"/><Relationship Id="rId14" Type="http://schemas.openxmlformats.org/officeDocument/2006/relationships/chart" Target="../charts/chart38.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hart" Target="../charts/chart1.xml"/><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s://finningonline.sharepoint.com/sites/traction/news/SitePages/Overview.aspx"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hyperlink" Target="file:///C:\Users\mariana.carreno\Downloads\Competency%20Guide(1)%20(1).pdf" TargetMode="External"/><Relationship Id="rId5" Type="http://schemas.openxmlformats.org/officeDocument/2006/relationships/hyperlink" Target="https://finningonline.sharepoint.com/sites/traction/groups/105/SitePages/Site.aspx" TargetMode="Externa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chart" Target="../charts/chart9.xml"/><Relationship Id="rId13" Type="http://schemas.openxmlformats.org/officeDocument/2006/relationships/chart" Target="../charts/chart14.xml"/><Relationship Id="rId18" Type="http://schemas.openxmlformats.org/officeDocument/2006/relationships/chart" Target="../charts/chart19.xml"/><Relationship Id="rId3" Type="http://schemas.openxmlformats.org/officeDocument/2006/relationships/chart" Target="../charts/chart4.xml"/><Relationship Id="rId7" Type="http://schemas.openxmlformats.org/officeDocument/2006/relationships/chart" Target="../charts/chart8.xml"/><Relationship Id="rId12" Type="http://schemas.openxmlformats.org/officeDocument/2006/relationships/chart" Target="../charts/chart13.xml"/><Relationship Id="rId17" Type="http://schemas.openxmlformats.org/officeDocument/2006/relationships/chart" Target="../charts/chart18.xml"/><Relationship Id="rId2" Type="http://schemas.openxmlformats.org/officeDocument/2006/relationships/notesSlide" Target="../notesSlides/notesSlide7.xml"/><Relationship Id="rId16" Type="http://schemas.openxmlformats.org/officeDocument/2006/relationships/chart" Target="../charts/chart17.xml"/><Relationship Id="rId1" Type="http://schemas.openxmlformats.org/officeDocument/2006/relationships/slideLayout" Target="../slideLayouts/slideLayout10.xml"/><Relationship Id="rId6" Type="http://schemas.openxmlformats.org/officeDocument/2006/relationships/chart" Target="../charts/chart7.xml"/><Relationship Id="rId11" Type="http://schemas.openxmlformats.org/officeDocument/2006/relationships/chart" Target="../charts/chart12.xml"/><Relationship Id="rId5" Type="http://schemas.openxmlformats.org/officeDocument/2006/relationships/chart" Target="../charts/chart6.xml"/><Relationship Id="rId15" Type="http://schemas.openxmlformats.org/officeDocument/2006/relationships/chart" Target="../charts/chart16.xml"/><Relationship Id="rId10" Type="http://schemas.openxmlformats.org/officeDocument/2006/relationships/chart" Target="../charts/chart11.xml"/><Relationship Id="rId19" Type="http://schemas.openxmlformats.org/officeDocument/2006/relationships/chart" Target="../charts/chart20.xml"/><Relationship Id="rId4" Type="http://schemas.openxmlformats.org/officeDocument/2006/relationships/chart" Target="../charts/chart5.xml"/><Relationship Id="rId9" Type="http://schemas.openxmlformats.org/officeDocument/2006/relationships/chart" Target="../charts/chart10.xml"/><Relationship Id="rId14" Type="http://schemas.openxmlformats.org/officeDocument/2006/relationships/chart" Target="../charts/char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2"/>
          <a:stretch>
            <a:fillRect/>
          </a:stretch>
        </p:blipFill>
        <p:spPr>
          <a:xfrm>
            <a:off x="0" y="0"/>
            <a:ext cx="9144000" cy="6858000"/>
          </a:xfrm>
          <a:prstGeom prst="rect">
            <a:avLst/>
          </a:prstGeom>
          <a:ln>
            <a:noFill/>
          </a:ln>
        </p:spPr>
      </p:pic>
      <p:sp>
        <p:nvSpPr>
          <p:cNvPr id="3" name="New shape"/>
          <p:cNvSpPr/>
          <p:nvPr/>
        </p:nvSpPr>
        <p:spPr>
          <a:xfrm>
            <a:off x="0" y="5715000"/>
            <a:ext cx="9144000" cy="1143000"/>
          </a:xfrm>
          <a:prstGeom prst="rect">
            <a:avLst/>
          </a:prstGeom>
          <a:solidFill>
            <a:srgbClr val="FFFF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New shape"/>
          <p:cNvSpPr/>
          <p:nvPr/>
        </p:nvSpPr>
        <p:spPr>
          <a:xfrm>
            <a:off x="0" y="5715000"/>
            <a:ext cx="9144000" cy="0"/>
          </a:xfrm>
          <a:prstGeom prst="line">
            <a:avLst/>
          </a:prstGeom>
          <a:ln w="19050">
            <a:solidFill>
              <a:srgbClr val="82828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08000" y="5943600"/>
            <a:ext cx="8509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Finning 2021 Employee Experience Survey</a:t>
            </a:r>
          </a:p>
        </p:txBody>
      </p:sp>
      <p:sp>
        <p:nvSpPr>
          <p:cNvPr id="6" name="New shape"/>
          <p:cNvSpPr/>
          <p:nvPr/>
        </p:nvSpPr>
        <p:spPr>
          <a:xfrm>
            <a:off x="508000" y="6311900"/>
            <a:ext cx="850900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600" b="0" i="0">
                <a:solidFill>
                  <a:srgbClr val="A6A6A6"/>
                </a:solidFill>
                <a:latin typeface="arial"/>
              </a:defRPr>
            </a:pPr>
            <a:r>
              <a:rPr sz="1600" b="0" i="0" u="none" kern="200">
                <a:solidFill>
                  <a:srgbClr val="A6A6A6"/>
                </a:solidFill>
                <a:latin typeface="arial"/>
              </a:rPr>
              <a:t>4Refuel (380)</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Category Breakdown by Lookdown</a:t>
            </a:r>
          </a:p>
        </p:txBody>
      </p:sp>
      <p:sp>
        <p:nvSpPr>
          <p:cNvPr id="123" name="New shape"/>
          <p:cNvSpPr/>
          <p:nvPr/>
        </p:nvSpPr>
        <p:spPr>
          <a:xfrm>
            <a:off x="6299200" y="54991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8" name="New shape"/>
          <p:cNvSpPr/>
          <p:nvPr/>
        </p:nvSpPr>
        <p:spPr>
          <a:xfrm>
            <a:off x="6299200" y="52832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1" name="New shape"/>
          <p:cNvSpPr/>
          <p:nvPr/>
        </p:nvSpPr>
        <p:spPr>
          <a:xfrm>
            <a:off x="6299200" y="50673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4" name="New shape"/>
          <p:cNvSpPr/>
          <p:nvPr/>
        </p:nvSpPr>
        <p:spPr>
          <a:xfrm>
            <a:off x="6299200" y="48514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7" name="New shape"/>
          <p:cNvSpPr/>
          <p:nvPr/>
        </p:nvSpPr>
        <p:spPr>
          <a:xfrm>
            <a:off x="6299200" y="46355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0" name="New shape"/>
          <p:cNvSpPr/>
          <p:nvPr/>
        </p:nvSpPr>
        <p:spPr>
          <a:xfrm>
            <a:off x="6299200" y="44196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3" name="New shape"/>
          <p:cNvSpPr/>
          <p:nvPr/>
        </p:nvSpPr>
        <p:spPr>
          <a:xfrm>
            <a:off x="6299200" y="42037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6" name="New shape"/>
          <p:cNvSpPr/>
          <p:nvPr/>
        </p:nvSpPr>
        <p:spPr>
          <a:xfrm>
            <a:off x="6299200" y="39878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9" name="New shape"/>
          <p:cNvSpPr/>
          <p:nvPr/>
        </p:nvSpPr>
        <p:spPr>
          <a:xfrm>
            <a:off x="6299200" y="37719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2" name="New shape"/>
          <p:cNvSpPr/>
          <p:nvPr/>
        </p:nvSpPr>
        <p:spPr>
          <a:xfrm>
            <a:off x="6299200" y="35560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5" name="New shape"/>
          <p:cNvSpPr/>
          <p:nvPr/>
        </p:nvSpPr>
        <p:spPr>
          <a:xfrm>
            <a:off x="6299200" y="33401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8" name="New shape"/>
          <p:cNvSpPr/>
          <p:nvPr/>
        </p:nvSpPr>
        <p:spPr>
          <a:xfrm>
            <a:off x="6299200" y="31242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1" name="New shape"/>
          <p:cNvSpPr/>
          <p:nvPr/>
        </p:nvSpPr>
        <p:spPr>
          <a:xfrm>
            <a:off x="6299200" y="29083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4" name="New shape"/>
          <p:cNvSpPr/>
          <p:nvPr/>
        </p:nvSpPr>
        <p:spPr>
          <a:xfrm>
            <a:off x="6299200" y="26924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New shape"/>
          <p:cNvSpPr/>
          <p:nvPr/>
        </p:nvSpPr>
        <p:spPr>
          <a:xfrm>
            <a:off x="6299200" y="24765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New shape"/>
          <p:cNvSpPr/>
          <p:nvPr/>
        </p:nvSpPr>
        <p:spPr>
          <a:xfrm>
            <a:off x="6299200" y="22606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New shape"/>
          <p:cNvSpPr/>
          <p:nvPr/>
        </p:nvSpPr>
        <p:spPr>
          <a:xfrm>
            <a:off x="6299200" y="2044700"/>
            <a:ext cx="863600" cy="2159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New shape"/>
          <p:cNvSpPr/>
          <p:nvPr/>
        </p:nvSpPr>
        <p:spPr>
          <a:xfrm>
            <a:off x="62992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Differences based on Total Favorable</a:t>
            </a:r>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2021</a:t>
            </a:r>
            <a:br>
              <a:rPr sz="1100" b="0" i="0" u="none" kern="200">
                <a:solidFill>
                  <a:srgbClr val="000000"/>
                </a:solidFill>
                <a:latin typeface="arial"/>
              </a:rPr>
            </a:br>
            <a:r>
              <a:rPr sz="1100" b="0" i="0" u="none" kern="200">
                <a:solidFill>
                  <a:srgbClr val="A6A6A6"/>
                </a:solidFill>
                <a:latin typeface="arial"/>
              </a:rPr>
              <a:t>(380)</a:t>
            </a:r>
          </a:p>
        </p:txBody>
      </p:sp>
      <p:sp>
        <p:nvSpPr>
          <p:cNvPr id="8"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Canada 2021</a:t>
            </a:r>
            <a:br>
              <a:rPr sz="1100" b="0" i="0" u="none" kern="200">
                <a:solidFill>
                  <a:srgbClr val="000000"/>
                </a:solidFill>
                <a:latin typeface="arial"/>
              </a:rPr>
            </a:br>
            <a:r>
              <a:rPr sz="1100" b="0" i="0" u="none" kern="200">
                <a:solidFill>
                  <a:srgbClr val="A6A6A6"/>
                </a:solidFill>
                <a:latin typeface="arial"/>
              </a:rPr>
              <a:t>(321)</a:t>
            </a:r>
          </a:p>
        </p:txBody>
      </p:sp>
      <p:sp>
        <p:nvSpPr>
          <p:cNvPr id="9"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a:t>
            </a:r>
            <a:br>
              <a:rPr sz="1100" b="0" i="0" u="none" kern="200">
                <a:solidFill>
                  <a:srgbClr val="000000"/>
                </a:solidFill>
                <a:latin typeface="arial"/>
              </a:rPr>
            </a:br>
            <a:r>
              <a:rPr sz="1100" b="0" i="0" u="none" kern="200">
                <a:solidFill>
                  <a:srgbClr val="A6A6A6"/>
                </a:solidFill>
                <a:latin typeface="arial"/>
              </a:rPr>
              <a:t>(59)</a:t>
            </a:r>
          </a:p>
        </p:txBody>
      </p:sp>
      <p:sp>
        <p:nvSpPr>
          <p:cNvPr id="10" name="New shape"/>
          <p:cNvSpPr/>
          <p:nvPr/>
        </p:nvSpPr>
        <p:spPr>
          <a:xfrm>
            <a:off x="254000" y="2260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 name="New shape"/>
          <p:cNvSpPr/>
          <p:nvPr/>
        </p:nvSpPr>
        <p:spPr>
          <a:xfrm>
            <a:off x="254000" y="2260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 name="New shape"/>
          <p:cNvSpPr/>
          <p:nvPr/>
        </p:nvSpPr>
        <p:spPr>
          <a:xfrm>
            <a:off x="254000" y="20510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Sustainable Engagement</a:t>
            </a:r>
          </a:p>
        </p:txBody>
      </p:sp>
      <p:sp>
        <p:nvSpPr>
          <p:cNvPr id="14" name="New shape"/>
          <p:cNvSpPr/>
          <p:nvPr/>
        </p:nvSpPr>
        <p:spPr>
          <a:xfrm>
            <a:off x="6299200" y="20447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15" name="New shape"/>
          <p:cNvSpPr/>
          <p:nvPr/>
        </p:nvSpPr>
        <p:spPr>
          <a:xfrm>
            <a:off x="7340600" y="20510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6" name="New shape"/>
          <p:cNvSpPr/>
          <p:nvPr/>
        </p:nvSpPr>
        <p:spPr>
          <a:xfrm>
            <a:off x="8204200" y="20510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-8</a:t>
            </a:r>
          </a:p>
        </p:txBody>
      </p:sp>
      <p:sp>
        <p:nvSpPr>
          <p:cNvPr id="17" name="New shape"/>
          <p:cNvSpPr/>
          <p:nvPr/>
        </p:nvSpPr>
        <p:spPr>
          <a:xfrm>
            <a:off x="254000" y="2476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8" name="New shape"/>
          <p:cNvSpPr/>
          <p:nvPr/>
        </p:nvSpPr>
        <p:spPr>
          <a:xfrm>
            <a:off x="254000" y="2476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22669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Change and Communication</a:t>
            </a:r>
          </a:p>
        </p:txBody>
      </p:sp>
      <p:sp>
        <p:nvSpPr>
          <p:cNvPr id="21" name="New shape"/>
          <p:cNvSpPr/>
          <p:nvPr/>
        </p:nvSpPr>
        <p:spPr>
          <a:xfrm>
            <a:off x="6299200" y="22606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81</a:t>
            </a:r>
          </a:p>
        </p:txBody>
      </p:sp>
      <p:sp>
        <p:nvSpPr>
          <p:cNvPr id="22" name="New shape"/>
          <p:cNvSpPr/>
          <p:nvPr/>
        </p:nvSpPr>
        <p:spPr>
          <a:xfrm>
            <a:off x="7340600" y="22669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23" name="New shape"/>
          <p:cNvSpPr/>
          <p:nvPr/>
        </p:nvSpPr>
        <p:spPr>
          <a:xfrm>
            <a:off x="8204200" y="22669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-8</a:t>
            </a:r>
          </a:p>
        </p:txBody>
      </p:sp>
      <p:sp>
        <p:nvSpPr>
          <p:cNvPr id="24" name="New shape"/>
          <p:cNvSpPr/>
          <p:nvPr/>
        </p:nvSpPr>
        <p:spPr>
          <a:xfrm>
            <a:off x="254000" y="2692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5" name="New shape"/>
          <p:cNvSpPr/>
          <p:nvPr/>
        </p:nvSpPr>
        <p:spPr>
          <a:xfrm>
            <a:off x="254000" y="2692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6" name="New shape"/>
          <p:cNvSpPr/>
          <p:nvPr/>
        </p:nvSpPr>
        <p:spPr>
          <a:xfrm>
            <a:off x="254000" y="24828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Customer Centric</a:t>
            </a:r>
          </a:p>
        </p:txBody>
      </p:sp>
      <p:sp>
        <p:nvSpPr>
          <p:cNvPr id="28" name="New shape"/>
          <p:cNvSpPr/>
          <p:nvPr/>
        </p:nvSpPr>
        <p:spPr>
          <a:xfrm>
            <a:off x="6299200" y="24765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92</a:t>
            </a:r>
          </a:p>
        </p:txBody>
      </p:sp>
      <p:sp>
        <p:nvSpPr>
          <p:cNvPr id="29" name="New shape"/>
          <p:cNvSpPr/>
          <p:nvPr/>
        </p:nvSpPr>
        <p:spPr>
          <a:xfrm>
            <a:off x="7340600" y="24828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0" name="New shape"/>
          <p:cNvSpPr/>
          <p:nvPr/>
        </p:nvSpPr>
        <p:spPr>
          <a:xfrm>
            <a:off x="8204200" y="24828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-7</a:t>
            </a:r>
          </a:p>
        </p:txBody>
      </p:sp>
      <p:sp>
        <p:nvSpPr>
          <p:cNvPr id="31" name="New shape"/>
          <p:cNvSpPr/>
          <p:nvPr/>
        </p:nvSpPr>
        <p:spPr>
          <a:xfrm>
            <a:off x="254000" y="290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2" name="New shape"/>
          <p:cNvSpPr/>
          <p:nvPr/>
        </p:nvSpPr>
        <p:spPr>
          <a:xfrm>
            <a:off x="254000" y="290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3" name="New shape"/>
          <p:cNvSpPr/>
          <p:nvPr/>
        </p:nvSpPr>
        <p:spPr>
          <a:xfrm>
            <a:off x="254000" y="26987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Develop</a:t>
            </a:r>
          </a:p>
        </p:txBody>
      </p:sp>
      <p:sp>
        <p:nvSpPr>
          <p:cNvPr id="35" name="New shape"/>
          <p:cNvSpPr/>
          <p:nvPr/>
        </p:nvSpPr>
        <p:spPr>
          <a:xfrm>
            <a:off x="6299200" y="26924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78</a:t>
            </a:r>
          </a:p>
        </p:txBody>
      </p:sp>
      <p:sp>
        <p:nvSpPr>
          <p:cNvPr id="36" name="New shape"/>
          <p:cNvSpPr/>
          <p:nvPr/>
        </p:nvSpPr>
        <p:spPr>
          <a:xfrm>
            <a:off x="7340600" y="26987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37" name="New shape"/>
          <p:cNvSpPr/>
          <p:nvPr/>
        </p:nvSpPr>
        <p:spPr>
          <a:xfrm>
            <a:off x="8204200" y="269875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38" name="New shape"/>
          <p:cNvSpPr/>
          <p:nvPr/>
        </p:nvSpPr>
        <p:spPr>
          <a:xfrm>
            <a:off x="254000" y="3124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9" name="New shape"/>
          <p:cNvSpPr/>
          <p:nvPr/>
        </p:nvSpPr>
        <p:spPr>
          <a:xfrm>
            <a:off x="254000" y="3124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0" name="New shape"/>
          <p:cNvSpPr/>
          <p:nvPr/>
        </p:nvSpPr>
        <p:spPr>
          <a:xfrm>
            <a:off x="254000" y="29146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Goals and Objectives</a:t>
            </a:r>
          </a:p>
        </p:txBody>
      </p:sp>
      <p:sp>
        <p:nvSpPr>
          <p:cNvPr id="42" name="New shape"/>
          <p:cNvSpPr/>
          <p:nvPr/>
        </p:nvSpPr>
        <p:spPr>
          <a:xfrm>
            <a:off x="6299200" y="29083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86</a:t>
            </a:r>
          </a:p>
        </p:txBody>
      </p:sp>
      <p:sp>
        <p:nvSpPr>
          <p:cNvPr id="43" name="New shape"/>
          <p:cNvSpPr/>
          <p:nvPr/>
        </p:nvSpPr>
        <p:spPr>
          <a:xfrm>
            <a:off x="7340600" y="29146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44" name="New shape"/>
          <p:cNvSpPr/>
          <p:nvPr/>
        </p:nvSpPr>
        <p:spPr>
          <a:xfrm>
            <a:off x="8204200" y="29146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-7</a:t>
            </a:r>
          </a:p>
        </p:txBody>
      </p:sp>
      <p:sp>
        <p:nvSpPr>
          <p:cNvPr id="45" name="New shape"/>
          <p:cNvSpPr/>
          <p:nvPr/>
        </p:nvSpPr>
        <p:spPr>
          <a:xfrm>
            <a:off x="254000" y="3340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254000" y="3340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254000" y="31305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Inclusive Culture</a:t>
            </a:r>
          </a:p>
        </p:txBody>
      </p:sp>
      <p:sp>
        <p:nvSpPr>
          <p:cNvPr id="49" name="New shape"/>
          <p:cNvSpPr/>
          <p:nvPr/>
        </p:nvSpPr>
        <p:spPr>
          <a:xfrm>
            <a:off x="6299200" y="31242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50" name="New shape"/>
          <p:cNvSpPr/>
          <p:nvPr/>
        </p:nvSpPr>
        <p:spPr>
          <a:xfrm>
            <a:off x="7340600" y="31305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51" name="New shape"/>
          <p:cNvSpPr/>
          <p:nvPr/>
        </p:nvSpPr>
        <p:spPr>
          <a:xfrm>
            <a:off x="8204200" y="313055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-12*</a:t>
            </a:r>
          </a:p>
        </p:txBody>
      </p:sp>
      <p:sp>
        <p:nvSpPr>
          <p:cNvPr id="52"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3"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4" name="New shape"/>
          <p:cNvSpPr/>
          <p:nvPr/>
        </p:nvSpPr>
        <p:spPr>
          <a:xfrm>
            <a:off x="254000" y="33464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Innovate</a:t>
            </a:r>
          </a:p>
        </p:txBody>
      </p:sp>
      <p:sp>
        <p:nvSpPr>
          <p:cNvPr id="56" name="New shape"/>
          <p:cNvSpPr/>
          <p:nvPr/>
        </p:nvSpPr>
        <p:spPr>
          <a:xfrm>
            <a:off x="6299200" y="33401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89</a:t>
            </a:r>
          </a:p>
        </p:txBody>
      </p:sp>
      <p:sp>
        <p:nvSpPr>
          <p:cNvPr id="57" name="New shape"/>
          <p:cNvSpPr/>
          <p:nvPr/>
        </p:nvSpPr>
        <p:spPr>
          <a:xfrm>
            <a:off x="7340600" y="33464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58" name="New shape"/>
          <p:cNvSpPr/>
          <p:nvPr/>
        </p:nvSpPr>
        <p:spPr>
          <a:xfrm>
            <a:off x="8204200" y="334645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59" name="New shape"/>
          <p:cNvSpPr/>
          <p:nvPr/>
        </p:nvSpPr>
        <p:spPr>
          <a:xfrm>
            <a:off x="254000" y="3771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0" name="New shape"/>
          <p:cNvSpPr/>
          <p:nvPr/>
        </p:nvSpPr>
        <p:spPr>
          <a:xfrm>
            <a:off x="254000" y="3771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1" name="New shape"/>
          <p:cNvSpPr/>
          <p:nvPr/>
        </p:nvSpPr>
        <p:spPr>
          <a:xfrm>
            <a:off x="254000" y="35623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Leadership and Direction</a:t>
            </a:r>
          </a:p>
        </p:txBody>
      </p:sp>
      <p:sp>
        <p:nvSpPr>
          <p:cNvPr id="63" name="New shape"/>
          <p:cNvSpPr/>
          <p:nvPr/>
        </p:nvSpPr>
        <p:spPr>
          <a:xfrm>
            <a:off x="6299200" y="35560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87</a:t>
            </a:r>
          </a:p>
        </p:txBody>
      </p:sp>
      <p:sp>
        <p:nvSpPr>
          <p:cNvPr id="64" name="New shape"/>
          <p:cNvSpPr/>
          <p:nvPr/>
        </p:nvSpPr>
        <p:spPr>
          <a:xfrm>
            <a:off x="7340600" y="35623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65" name="New shape"/>
          <p:cNvSpPr/>
          <p:nvPr/>
        </p:nvSpPr>
        <p:spPr>
          <a:xfrm>
            <a:off x="8204200" y="356235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-16*</a:t>
            </a:r>
          </a:p>
        </p:txBody>
      </p:sp>
      <p:sp>
        <p:nvSpPr>
          <p:cNvPr id="66" name="New shape"/>
          <p:cNvSpPr/>
          <p:nvPr/>
        </p:nvSpPr>
        <p:spPr>
          <a:xfrm>
            <a:off x="254000" y="3987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7" name="New shape"/>
          <p:cNvSpPr/>
          <p:nvPr/>
        </p:nvSpPr>
        <p:spPr>
          <a:xfrm>
            <a:off x="254000" y="3987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8" name="New shape"/>
          <p:cNvSpPr/>
          <p:nvPr/>
        </p:nvSpPr>
        <p:spPr>
          <a:xfrm>
            <a:off x="254000" y="37782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Manager Effectiveness</a:t>
            </a:r>
          </a:p>
        </p:txBody>
      </p:sp>
      <p:sp>
        <p:nvSpPr>
          <p:cNvPr id="70" name="New shape"/>
          <p:cNvSpPr/>
          <p:nvPr/>
        </p:nvSpPr>
        <p:spPr>
          <a:xfrm>
            <a:off x="6299200" y="37719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71" name="New shape"/>
          <p:cNvSpPr/>
          <p:nvPr/>
        </p:nvSpPr>
        <p:spPr>
          <a:xfrm>
            <a:off x="7340600" y="37782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72" name="New shape"/>
          <p:cNvSpPr/>
          <p:nvPr/>
        </p:nvSpPr>
        <p:spPr>
          <a:xfrm>
            <a:off x="8204200" y="37782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-8</a:t>
            </a:r>
          </a:p>
        </p:txBody>
      </p:sp>
      <p:sp>
        <p:nvSpPr>
          <p:cNvPr id="73" name="New shape"/>
          <p:cNvSpPr/>
          <p:nvPr/>
        </p:nvSpPr>
        <p:spPr>
          <a:xfrm>
            <a:off x="254000" y="4203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4" name="New shape"/>
          <p:cNvSpPr/>
          <p:nvPr/>
        </p:nvSpPr>
        <p:spPr>
          <a:xfrm>
            <a:off x="254000" y="4203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5" name="New shape"/>
          <p:cNvSpPr/>
          <p:nvPr/>
        </p:nvSpPr>
        <p:spPr>
          <a:xfrm>
            <a:off x="254000" y="39941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Our Purpose, Vision and Values</a:t>
            </a:r>
          </a:p>
        </p:txBody>
      </p:sp>
      <p:sp>
        <p:nvSpPr>
          <p:cNvPr id="77" name="New shape"/>
          <p:cNvSpPr/>
          <p:nvPr/>
        </p:nvSpPr>
        <p:spPr>
          <a:xfrm>
            <a:off x="6299200" y="39878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90</a:t>
            </a:r>
          </a:p>
        </p:txBody>
      </p:sp>
      <p:sp>
        <p:nvSpPr>
          <p:cNvPr id="78" name="New shape"/>
          <p:cNvSpPr/>
          <p:nvPr/>
        </p:nvSpPr>
        <p:spPr>
          <a:xfrm>
            <a:off x="7340600" y="39941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79" name="New shape"/>
          <p:cNvSpPr/>
          <p:nvPr/>
        </p:nvSpPr>
        <p:spPr>
          <a:xfrm>
            <a:off x="8204200" y="399415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-12*</a:t>
            </a:r>
          </a:p>
        </p:txBody>
      </p:sp>
      <p:sp>
        <p:nvSpPr>
          <p:cNvPr id="80" name="New shape"/>
          <p:cNvSpPr/>
          <p:nvPr/>
        </p:nvSpPr>
        <p:spPr>
          <a:xfrm>
            <a:off x="254000" y="4419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1" name="New shape"/>
          <p:cNvSpPr/>
          <p:nvPr/>
        </p:nvSpPr>
        <p:spPr>
          <a:xfrm>
            <a:off x="254000" y="4419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2" name="New shape"/>
          <p:cNvSpPr/>
          <p:nvPr/>
        </p:nvSpPr>
        <p:spPr>
          <a:xfrm>
            <a:off x="254000" y="42100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Perform</a:t>
            </a:r>
          </a:p>
        </p:txBody>
      </p:sp>
      <p:sp>
        <p:nvSpPr>
          <p:cNvPr id="84" name="New shape"/>
          <p:cNvSpPr/>
          <p:nvPr/>
        </p:nvSpPr>
        <p:spPr>
          <a:xfrm>
            <a:off x="6299200" y="42037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85" name="New shape"/>
          <p:cNvSpPr/>
          <p:nvPr/>
        </p:nvSpPr>
        <p:spPr>
          <a:xfrm>
            <a:off x="7340600" y="42100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86" name="New shape"/>
          <p:cNvSpPr/>
          <p:nvPr/>
        </p:nvSpPr>
        <p:spPr>
          <a:xfrm>
            <a:off x="8204200" y="421005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87" name="New shape"/>
          <p:cNvSpPr/>
          <p:nvPr/>
        </p:nvSpPr>
        <p:spPr>
          <a:xfrm>
            <a:off x="254000" y="4635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8" name="New shape"/>
          <p:cNvSpPr/>
          <p:nvPr/>
        </p:nvSpPr>
        <p:spPr>
          <a:xfrm>
            <a:off x="254000" y="4635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9" name="New shape"/>
          <p:cNvSpPr/>
          <p:nvPr/>
        </p:nvSpPr>
        <p:spPr>
          <a:xfrm>
            <a:off x="254000" y="44259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Retention</a:t>
            </a:r>
          </a:p>
        </p:txBody>
      </p:sp>
      <p:sp>
        <p:nvSpPr>
          <p:cNvPr id="91" name="New shape"/>
          <p:cNvSpPr/>
          <p:nvPr/>
        </p:nvSpPr>
        <p:spPr>
          <a:xfrm>
            <a:off x="6299200" y="44196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71</a:t>
            </a:r>
          </a:p>
        </p:txBody>
      </p:sp>
      <p:sp>
        <p:nvSpPr>
          <p:cNvPr id="92" name="New shape"/>
          <p:cNvSpPr/>
          <p:nvPr/>
        </p:nvSpPr>
        <p:spPr>
          <a:xfrm>
            <a:off x="7340600" y="44259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93" name="New shape"/>
          <p:cNvSpPr/>
          <p:nvPr/>
        </p:nvSpPr>
        <p:spPr>
          <a:xfrm>
            <a:off x="8204200" y="44259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-12</a:t>
            </a:r>
          </a:p>
        </p:txBody>
      </p:sp>
      <p:sp>
        <p:nvSpPr>
          <p:cNvPr id="94" name="New shape"/>
          <p:cNvSpPr/>
          <p:nvPr/>
        </p:nvSpPr>
        <p:spPr>
          <a:xfrm>
            <a:off x="254000" y="485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5" name="New shape"/>
          <p:cNvSpPr/>
          <p:nvPr/>
        </p:nvSpPr>
        <p:spPr>
          <a:xfrm>
            <a:off x="254000" y="485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6" name="New shape"/>
          <p:cNvSpPr/>
          <p:nvPr/>
        </p:nvSpPr>
        <p:spPr>
          <a:xfrm>
            <a:off x="254000" y="46418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Rewards</a:t>
            </a:r>
          </a:p>
        </p:txBody>
      </p:sp>
      <p:sp>
        <p:nvSpPr>
          <p:cNvPr id="98" name="New shape"/>
          <p:cNvSpPr/>
          <p:nvPr/>
        </p:nvSpPr>
        <p:spPr>
          <a:xfrm>
            <a:off x="6299200" y="46355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65</a:t>
            </a:r>
          </a:p>
        </p:txBody>
      </p:sp>
      <p:sp>
        <p:nvSpPr>
          <p:cNvPr id="99" name="New shape"/>
          <p:cNvSpPr/>
          <p:nvPr/>
        </p:nvSpPr>
        <p:spPr>
          <a:xfrm>
            <a:off x="7340600" y="46418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00" name="New shape"/>
          <p:cNvSpPr/>
          <p:nvPr/>
        </p:nvSpPr>
        <p:spPr>
          <a:xfrm>
            <a:off x="8204200" y="46418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-11</a:t>
            </a:r>
          </a:p>
        </p:txBody>
      </p:sp>
      <p:sp>
        <p:nvSpPr>
          <p:cNvPr id="101" name="New shape"/>
          <p:cNvSpPr/>
          <p:nvPr/>
        </p:nvSpPr>
        <p:spPr>
          <a:xfrm>
            <a:off x="254000" y="5067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2" name="New shape"/>
          <p:cNvSpPr/>
          <p:nvPr/>
        </p:nvSpPr>
        <p:spPr>
          <a:xfrm>
            <a:off x="254000" y="5067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3" name="New shape"/>
          <p:cNvSpPr/>
          <p:nvPr/>
        </p:nvSpPr>
        <p:spPr>
          <a:xfrm>
            <a:off x="254000" y="48577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Sustainability and Safety</a:t>
            </a:r>
          </a:p>
        </p:txBody>
      </p:sp>
      <p:sp>
        <p:nvSpPr>
          <p:cNvPr id="105" name="New shape"/>
          <p:cNvSpPr/>
          <p:nvPr/>
        </p:nvSpPr>
        <p:spPr>
          <a:xfrm>
            <a:off x="6299200" y="48514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106" name="New shape"/>
          <p:cNvSpPr/>
          <p:nvPr/>
        </p:nvSpPr>
        <p:spPr>
          <a:xfrm>
            <a:off x="7340600" y="48577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107" name="New shape"/>
          <p:cNvSpPr/>
          <p:nvPr/>
        </p:nvSpPr>
        <p:spPr>
          <a:xfrm>
            <a:off x="8204200" y="48577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-7</a:t>
            </a:r>
          </a:p>
        </p:txBody>
      </p:sp>
      <p:sp>
        <p:nvSpPr>
          <p:cNvPr id="108" name="New shape"/>
          <p:cNvSpPr/>
          <p:nvPr/>
        </p:nvSpPr>
        <p:spPr>
          <a:xfrm>
            <a:off x="254000" y="5283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9" name="New shape"/>
          <p:cNvSpPr/>
          <p:nvPr/>
        </p:nvSpPr>
        <p:spPr>
          <a:xfrm>
            <a:off x="254000" y="5283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0" name="New shape"/>
          <p:cNvSpPr/>
          <p:nvPr/>
        </p:nvSpPr>
        <p:spPr>
          <a:xfrm>
            <a:off x="254000" y="50736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Teamwork</a:t>
            </a:r>
          </a:p>
        </p:txBody>
      </p:sp>
      <p:sp>
        <p:nvSpPr>
          <p:cNvPr id="112" name="New shape"/>
          <p:cNvSpPr/>
          <p:nvPr/>
        </p:nvSpPr>
        <p:spPr>
          <a:xfrm>
            <a:off x="6299200" y="50673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89</a:t>
            </a:r>
          </a:p>
        </p:txBody>
      </p:sp>
      <p:sp>
        <p:nvSpPr>
          <p:cNvPr id="113" name="New shape"/>
          <p:cNvSpPr/>
          <p:nvPr/>
        </p:nvSpPr>
        <p:spPr>
          <a:xfrm>
            <a:off x="7340600" y="50736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114" name="New shape"/>
          <p:cNvSpPr/>
          <p:nvPr/>
        </p:nvSpPr>
        <p:spPr>
          <a:xfrm>
            <a:off x="8204200" y="50736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115" name="New shape"/>
          <p:cNvSpPr/>
          <p:nvPr/>
        </p:nvSpPr>
        <p:spPr>
          <a:xfrm>
            <a:off x="254000" y="5499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6" name="New shape"/>
          <p:cNvSpPr/>
          <p:nvPr/>
        </p:nvSpPr>
        <p:spPr>
          <a:xfrm>
            <a:off x="254000" y="5499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7" name="New shape"/>
          <p:cNvSpPr/>
          <p:nvPr/>
        </p:nvSpPr>
        <p:spPr>
          <a:xfrm>
            <a:off x="254000" y="52895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Wellbeing</a:t>
            </a:r>
          </a:p>
        </p:txBody>
      </p:sp>
      <p:sp>
        <p:nvSpPr>
          <p:cNvPr id="119" name="New shape"/>
          <p:cNvSpPr/>
          <p:nvPr/>
        </p:nvSpPr>
        <p:spPr>
          <a:xfrm>
            <a:off x="6299200" y="52832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80</a:t>
            </a:r>
          </a:p>
        </p:txBody>
      </p:sp>
      <p:sp>
        <p:nvSpPr>
          <p:cNvPr id="120" name="New shape"/>
          <p:cNvSpPr/>
          <p:nvPr/>
        </p:nvSpPr>
        <p:spPr>
          <a:xfrm>
            <a:off x="7340600" y="52895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21" name="New shape"/>
          <p:cNvSpPr/>
          <p:nvPr/>
        </p:nvSpPr>
        <p:spPr>
          <a:xfrm>
            <a:off x="8204200" y="52895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-10</a:t>
            </a:r>
          </a:p>
        </p:txBody>
      </p:sp>
      <p:sp>
        <p:nvSpPr>
          <p:cNvPr id="122" name="New shape"/>
          <p:cNvSpPr/>
          <p:nvPr/>
        </p:nvSpPr>
        <p:spPr>
          <a:xfrm>
            <a:off x="254000" y="550545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COVID-19</a:t>
            </a:r>
          </a:p>
        </p:txBody>
      </p:sp>
      <p:sp>
        <p:nvSpPr>
          <p:cNvPr id="124" name="New shape"/>
          <p:cNvSpPr/>
          <p:nvPr/>
        </p:nvSpPr>
        <p:spPr>
          <a:xfrm>
            <a:off x="6299200" y="5499100"/>
            <a:ext cx="863600" cy="215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fontScale="90000"/>
          </a:bodyPr>
          <a:lstStyle>
            <a:defPPr>
              <a:defRPr kern="200"/>
            </a:defPPr>
          </a:lstStyle>
          <a:p>
            <a:pPr indent="0" algn="ct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86</a:t>
            </a:r>
          </a:p>
        </p:txBody>
      </p:sp>
      <p:sp>
        <p:nvSpPr>
          <p:cNvPr id="125" name="New shape"/>
          <p:cNvSpPr/>
          <p:nvPr/>
        </p:nvSpPr>
        <p:spPr>
          <a:xfrm>
            <a:off x="7340600" y="550545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126" name="New shape"/>
          <p:cNvSpPr/>
          <p:nvPr/>
        </p:nvSpPr>
        <p:spPr>
          <a:xfrm>
            <a:off x="8204200" y="550545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Categories Over Time</a:t>
            </a:r>
          </a:p>
        </p:txBody>
      </p:sp>
      <p:sp>
        <p:nvSpPr>
          <p:cNvPr id="129" name="New shape"/>
          <p:cNvSpPr/>
          <p:nvPr/>
        </p:nvSpPr>
        <p:spPr>
          <a:xfrm>
            <a:off x="6299200" y="53086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4" name="New shape"/>
          <p:cNvSpPr/>
          <p:nvPr/>
        </p:nvSpPr>
        <p:spPr>
          <a:xfrm>
            <a:off x="6299200" y="51054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7" name="New shape"/>
          <p:cNvSpPr/>
          <p:nvPr/>
        </p:nvSpPr>
        <p:spPr>
          <a:xfrm>
            <a:off x="6299200" y="49022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0" name="New shape"/>
          <p:cNvSpPr/>
          <p:nvPr/>
        </p:nvSpPr>
        <p:spPr>
          <a:xfrm>
            <a:off x="6299200" y="46990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3" name="New shape"/>
          <p:cNvSpPr/>
          <p:nvPr/>
        </p:nvSpPr>
        <p:spPr>
          <a:xfrm>
            <a:off x="6299200" y="44958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New shape"/>
          <p:cNvSpPr/>
          <p:nvPr/>
        </p:nvSpPr>
        <p:spPr>
          <a:xfrm>
            <a:off x="6299200" y="42926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New shape"/>
          <p:cNvSpPr/>
          <p:nvPr/>
        </p:nvSpPr>
        <p:spPr>
          <a:xfrm>
            <a:off x="6299200" y="40894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New shape"/>
          <p:cNvSpPr/>
          <p:nvPr/>
        </p:nvSpPr>
        <p:spPr>
          <a:xfrm>
            <a:off x="6299200" y="38862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5" name="New shape"/>
          <p:cNvSpPr/>
          <p:nvPr/>
        </p:nvSpPr>
        <p:spPr>
          <a:xfrm>
            <a:off x="6299200" y="36830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8" name="New shape"/>
          <p:cNvSpPr/>
          <p:nvPr/>
        </p:nvSpPr>
        <p:spPr>
          <a:xfrm>
            <a:off x="6299200" y="34798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1" name="New shape"/>
          <p:cNvSpPr/>
          <p:nvPr/>
        </p:nvSpPr>
        <p:spPr>
          <a:xfrm>
            <a:off x="6299200" y="32766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4" name="New shape"/>
          <p:cNvSpPr/>
          <p:nvPr/>
        </p:nvSpPr>
        <p:spPr>
          <a:xfrm>
            <a:off x="6299200" y="30734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7" name="New shape"/>
          <p:cNvSpPr/>
          <p:nvPr/>
        </p:nvSpPr>
        <p:spPr>
          <a:xfrm>
            <a:off x="6299200" y="28702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New shape"/>
          <p:cNvSpPr/>
          <p:nvPr/>
        </p:nvSpPr>
        <p:spPr>
          <a:xfrm>
            <a:off x="6299200" y="26670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3" name="New shape"/>
          <p:cNvSpPr/>
          <p:nvPr/>
        </p:nvSpPr>
        <p:spPr>
          <a:xfrm>
            <a:off x="6299200" y="24638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6" name="New shape"/>
          <p:cNvSpPr/>
          <p:nvPr/>
        </p:nvSpPr>
        <p:spPr>
          <a:xfrm>
            <a:off x="6299200" y="22606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New shape"/>
          <p:cNvSpPr/>
          <p:nvPr/>
        </p:nvSpPr>
        <p:spPr>
          <a:xfrm>
            <a:off x="6299200" y="2057400"/>
            <a:ext cx="863600" cy="2032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New shape"/>
          <p:cNvSpPr/>
          <p:nvPr/>
        </p:nvSpPr>
        <p:spPr>
          <a:xfrm>
            <a:off x="6299200" y="91440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Scores based on Total Favorable</a:t>
            </a:r>
          </a:p>
        </p:txBody>
      </p:sp>
      <p:sp>
        <p:nvSpPr>
          <p:cNvPr id="4" name="New shape"/>
          <p:cNvSpPr/>
          <p:nvPr/>
        </p:nvSpPr>
        <p:spPr>
          <a:xfrm>
            <a:off x="254000" y="914400"/>
            <a:ext cx="60452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54000" y="2057400"/>
            <a:ext cx="60452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 name="New shape"/>
          <p:cNvSpPr/>
          <p:nvPr/>
        </p:nvSpPr>
        <p:spPr>
          <a:xfrm>
            <a:off x="62992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 name="New shape"/>
          <p:cNvSpPr/>
          <p:nvPr/>
        </p:nvSpPr>
        <p:spPr>
          <a:xfrm>
            <a:off x="6299200" y="20574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 name="New shape"/>
          <p:cNvSpPr/>
          <p:nvPr/>
        </p:nvSpPr>
        <p:spPr>
          <a:xfrm>
            <a:off x="6299200" y="9144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2021 vs. 2020 </a:t>
            </a:r>
            <a:br>
              <a:rPr sz="1100" b="0" i="0" u="none" kern="200">
                <a:solidFill>
                  <a:srgbClr val="000000"/>
                </a:solidFill>
                <a:latin typeface="arial"/>
              </a:rPr>
            </a:br>
            <a:r>
              <a:rPr sz="1000" b="0" i="0" u="none" kern="200">
                <a:solidFill>
                  <a:srgbClr val="A6A6A6"/>
                </a:solidFill>
                <a:latin typeface="arial"/>
              </a:rPr>
              <a:t>380 vs. 386</a:t>
            </a:r>
          </a:p>
        </p:txBody>
      </p:sp>
      <p:sp>
        <p:nvSpPr>
          <p:cNvPr id="10" name="New shape"/>
          <p:cNvSpPr/>
          <p:nvPr/>
        </p:nvSpPr>
        <p:spPr>
          <a:xfrm>
            <a:off x="71628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 name="New shape"/>
          <p:cNvSpPr/>
          <p:nvPr/>
        </p:nvSpPr>
        <p:spPr>
          <a:xfrm>
            <a:off x="7162800" y="20574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 name="New shape"/>
          <p:cNvSpPr/>
          <p:nvPr/>
        </p:nvSpPr>
        <p:spPr>
          <a:xfrm>
            <a:off x="7162800" y="9144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Canada 2021 vs. 2020 </a:t>
            </a:r>
            <a:br>
              <a:rPr sz="1100" b="0" i="0" u="none" kern="200">
                <a:solidFill>
                  <a:srgbClr val="000000"/>
                </a:solidFill>
                <a:latin typeface="arial"/>
              </a:rPr>
            </a:br>
            <a:r>
              <a:rPr sz="1000" b="0" i="0" u="none" kern="200">
                <a:solidFill>
                  <a:srgbClr val="A6A6A6"/>
                </a:solidFill>
                <a:latin typeface="arial"/>
              </a:rPr>
              <a:t>321 vs. 327</a:t>
            </a:r>
          </a:p>
        </p:txBody>
      </p:sp>
      <p:sp>
        <p:nvSpPr>
          <p:cNvPr id="13" name="New shape"/>
          <p:cNvSpPr/>
          <p:nvPr/>
        </p:nvSpPr>
        <p:spPr>
          <a:xfrm>
            <a:off x="80264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 name="New shape"/>
          <p:cNvSpPr/>
          <p:nvPr/>
        </p:nvSpPr>
        <p:spPr>
          <a:xfrm>
            <a:off x="8026400" y="20574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 name="New shape"/>
          <p:cNvSpPr/>
          <p:nvPr/>
        </p:nvSpPr>
        <p:spPr>
          <a:xfrm>
            <a:off x="8026400" y="9144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vs. 2020 </a:t>
            </a:r>
            <a:br>
              <a:rPr sz="1100" b="0" i="0" u="none" kern="200">
                <a:solidFill>
                  <a:srgbClr val="000000"/>
                </a:solidFill>
                <a:latin typeface="arial"/>
              </a:rPr>
            </a:br>
            <a:r>
              <a:rPr sz="1000" b="0" i="0" u="none" kern="200">
                <a:solidFill>
                  <a:srgbClr val="A6A6A6"/>
                </a:solidFill>
                <a:latin typeface="arial"/>
              </a:rPr>
              <a:t>59 vs. 59</a:t>
            </a:r>
          </a:p>
        </p:txBody>
      </p:sp>
      <p:sp>
        <p:nvSpPr>
          <p:cNvPr id="16" name="New shape"/>
          <p:cNvSpPr/>
          <p:nvPr/>
        </p:nvSpPr>
        <p:spPr>
          <a:xfrm>
            <a:off x="254000" y="2260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7" name="New shape"/>
          <p:cNvSpPr/>
          <p:nvPr/>
        </p:nvSpPr>
        <p:spPr>
          <a:xfrm>
            <a:off x="254000" y="2260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8" name="New shape"/>
          <p:cNvSpPr/>
          <p:nvPr/>
        </p:nvSpPr>
        <p:spPr>
          <a:xfrm>
            <a:off x="254000" y="20574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Sustainable Engagement</a:t>
            </a:r>
          </a:p>
        </p:txBody>
      </p:sp>
      <p:sp>
        <p:nvSpPr>
          <p:cNvPr id="20" name="New shape"/>
          <p:cNvSpPr/>
          <p:nvPr/>
        </p:nvSpPr>
        <p:spPr>
          <a:xfrm>
            <a:off x="6477000" y="2057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1" name="New shape"/>
          <p:cNvSpPr/>
          <p:nvPr/>
        </p:nvSpPr>
        <p:spPr>
          <a:xfrm>
            <a:off x="7340600" y="2057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2" name="New shape"/>
          <p:cNvSpPr/>
          <p:nvPr/>
        </p:nvSpPr>
        <p:spPr>
          <a:xfrm>
            <a:off x="8204200" y="2057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6</a:t>
            </a:r>
          </a:p>
        </p:txBody>
      </p:sp>
      <p:sp>
        <p:nvSpPr>
          <p:cNvPr id="23" name="New shape"/>
          <p:cNvSpPr/>
          <p:nvPr/>
        </p:nvSpPr>
        <p:spPr>
          <a:xfrm>
            <a:off x="254000" y="2463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4" name="New shape"/>
          <p:cNvSpPr/>
          <p:nvPr/>
        </p:nvSpPr>
        <p:spPr>
          <a:xfrm>
            <a:off x="254000" y="2463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5" name="New shape"/>
          <p:cNvSpPr/>
          <p:nvPr/>
        </p:nvSpPr>
        <p:spPr>
          <a:xfrm>
            <a:off x="254000" y="22606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Change and Communication</a:t>
            </a:r>
          </a:p>
        </p:txBody>
      </p:sp>
      <p:sp>
        <p:nvSpPr>
          <p:cNvPr id="27" name="New shape"/>
          <p:cNvSpPr/>
          <p:nvPr/>
        </p:nvSpPr>
        <p:spPr>
          <a:xfrm>
            <a:off x="6477000" y="2260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8" name="New shape"/>
          <p:cNvSpPr/>
          <p:nvPr/>
        </p:nvSpPr>
        <p:spPr>
          <a:xfrm>
            <a:off x="7340600" y="2260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9" name="New shape"/>
          <p:cNvSpPr/>
          <p:nvPr/>
        </p:nvSpPr>
        <p:spPr>
          <a:xfrm>
            <a:off x="8204200" y="2260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11</a:t>
            </a:r>
          </a:p>
        </p:txBody>
      </p:sp>
      <p:sp>
        <p:nvSpPr>
          <p:cNvPr id="30"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1"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2" name="New shape"/>
          <p:cNvSpPr/>
          <p:nvPr/>
        </p:nvSpPr>
        <p:spPr>
          <a:xfrm>
            <a:off x="254000" y="24638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Customer Centric</a:t>
            </a:r>
          </a:p>
        </p:txBody>
      </p:sp>
      <p:sp>
        <p:nvSpPr>
          <p:cNvPr id="34" name="New shape"/>
          <p:cNvSpPr/>
          <p:nvPr/>
        </p:nvSpPr>
        <p:spPr>
          <a:xfrm>
            <a:off x="6477000" y="24638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5" name="New shape"/>
          <p:cNvSpPr/>
          <p:nvPr/>
        </p:nvSpPr>
        <p:spPr>
          <a:xfrm>
            <a:off x="7340600" y="24638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6" name="New shape"/>
          <p:cNvSpPr/>
          <p:nvPr/>
        </p:nvSpPr>
        <p:spPr>
          <a:xfrm>
            <a:off x="8204200" y="24638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7" name="New shape"/>
          <p:cNvSpPr/>
          <p:nvPr/>
        </p:nvSpPr>
        <p:spPr>
          <a:xfrm>
            <a:off x="254000" y="2870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8" name="New shape"/>
          <p:cNvSpPr/>
          <p:nvPr/>
        </p:nvSpPr>
        <p:spPr>
          <a:xfrm>
            <a:off x="254000" y="2870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9" name="New shape"/>
          <p:cNvSpPr/>
          <p:nvPr/>
        </p:nvSpPr>
        <p:spPr>
          <a:xfrm>
            <a:off x="254000" y="26670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Develop</a:t>
            </a:r>
          </a:p>
        </p:txBody>
      </p:sp>
      <p:sp>
        <p:nvSpPr>
          <p:cNvPr id="41" name="New shape"/>
          <p:cNvSpPr/>
          <p:nvPr/>
        </p:nvSpPr>
        <p:spPr>
          <a:xfrm>
            <a:off x="6477000" y="26670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42" name="New shape"/>
          <p:cNvSpPr/>
          <p:nvPr/>
        </p:nvSpPr>
        <p:spPr>
          <a:xfrm>
            <a:off x="7340600" y="26670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43" name="New shape"/>
          <p:cNvSpPr/>
          <p:nvPr/>
        </p:nvSpPr>
        <p:spPr>
          <a:xfrm>
            <a:off x="8204200" y="266700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44" name="New shape"/>
          <p:cNvSpPr/>
          <p:nvPr/>
        </p:nvSpPr>
        <p:spPr>
          <a:xfrm>
            <a:off x="254000" y="3073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5" name="New shape"/>
          <p:cNvSpPr/>
          <p:nvPr/>
        </p:nvSpPr>
        <p:spPr>
          <a:xfrm>
            <a:off x="254000" y="3073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254000" y="28702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Goals and Objectives</a:t>
            </a:r>
          </a:p>
        </p:txBody>
      </p:sp>
      <p:sp>
        <p:nvSpPr>
          <p:cNvPr id="48" name="New shape"/>
          <p:cNvSpPr/>
          <p:nvPr/>
        </p:nvSpPr>
        <p:spPr>
          <a:xfrm>
            <a:off x="6477000" y="28702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49" name="New shape"/>
          <p:cNvSpPr/>
          <p:nvPr/>
        </p:nvSpPr>
        <p:spPr>
          <a:xfrm>
            <a:off x="7340600" y="2870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50" name="New shape"/>
          <p:cNvSpPr/>
          <p:nvPr/>
        </p:nvSpPr>
        <p:spPr>
          <a:xfrm>
            <a:off x="8204200" y="2870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7</a:t>
            </a:r>
          </a:p>
        </p:txBody>
      </p:sp>
      <p:sp>
        <p:nvSpPr>
          <p:cNvPr id="51" name="New shape"/>
          <p:cNvSpPr/>
          <p:nvPr/>
        </p:nvSpPr>
        <p:spPr>
          <a:xfrm>
            <a:off x="254000" y="3276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2" name="New shape"/>
          <p:cNvSpPr/>
          <p:nvPr/>
        </p:nvSpPr>
        <p:spPr>
          <a:xfrm>
            <a:off x="254000" y="3276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3" name="New shape"/>
          <p:cNvSpPr/>
          <p:nvPr/>
        </p:nvSpPr>
        <p:spPr>
          <a:xfrm>
            <a:off x="254000" y="30734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Inclusive Culture</a:t>
            </a:r>
          </a:p>
        </p:txBody>
      </p:sp>
      <p:sp>
        <p:nvSpPr>
          <p:cNvPr id="55" name="New shape"/>
          <p:cNvSpPr/>
          <p:nvPr/>
        </p:nvSpPr>
        <p:spPr>
          <a:xfrm>
            <a:off x="6477000" y="3073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56" name="New shape"/>
          <p:cNvSpPr/>
          <p:nvPr/>
        </p:nvSpPr>
        <p:spPr>
          <a:xfrm>
            <a:off x="7340600" y="3073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57" name="New shape"/>
          <p:cNvSpPr/>
          <p:nvPr/>
        </p:nvSpPr>
        <p:spPr>
          <a:xfrm>
            <a:off x="8204200" y="30734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58" name="New shape"/>
          <p:cNvSpPr/>
          <p:nvPr/>
        </p:nvSpPr>
        <p:spPr>
          <a:xfrm>
            <a:off x="254000" y="3479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9" name="New shape"/>
          <p:cNvSpPr/>
          <p:nvPr/>
        </p:nvSpPr>
        <p:spPr>
          <a:xfrm>
            <a:off x="254000" y="3479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0" name="New shape"/>
          <p:cNvSpPr/>
          <p:nvPr/>
        </p:nvSpPr>
        <p:spPr>
          <a:xfrm>
            <a:off x="254000" y="32766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Innovate</a:t>
            </a:r>
          </a:p>
        </p:txBody>
      </p:sp>
      <p:sp>
        <p:nvSpPr>
          <p:cNvPr id="62" name="New shape"/>
          <p:cNvSpPr/>
          <p:nvPr/>
        </p:nvSpPr>
        <p:spPr>
          <a:xfrm>
            <a:off x="6477000" y="3276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63" name="New shape"/>
          <p:cNvSpPr/>
          <p:nvPr/>
        </p:nvSpPr>
        <p:spPr>
          <a:xfrm>
            <a:off x="7340600" y="3276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64" name="New shape"/>
          <p:cNvSpPr/>
          <p:nvPr/>
        </p:nvSpPr>
        <p:spPr>
          <a:xfrm>
            <a:off x="8204200" y="3276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8</a:t>
            </a:r>
          </a:p>
        </p:txBody>
      </p:sp>
      <p:sp>
        <p:nvSpPr>
          <p:cNvPr id="65" name="New shape"/>
          <p:cNvSpPr/>
          <p:nvPr/>
        </p:nvSpPr>
        <p:spPr>
          <a:xfrm>
            <a:off x="254000" y="368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6" name="New shape"/>
          <p:cNvSpPr/>
          <p:nvPr/>
        </p:nvSpPr>
        <p:spPr>
          <a:xfrm>
            <a:off x="254000" y="368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7" name="New shape"/>
          <p:cNvSpPr/>
          <p:nvPr/>
        </p:nvSpPr>
        <p:spPr>
          <a:xfrm>
            <a:off x="254000" y="34798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Leadership and Direction</a:t>
            </a:r>
          </a:p>
        </p:txBody>
      </p:sp>
      <p:sp>
        <p:nvSpPr>
          <p:cNvPr id="69" name="New shape"/>
          <p:cNvSpPr/>
          <p:nvPr/>
        </p:nvSpPr>
        <p:spPr>
          <a:xfrm>
            <a:off x="6477000" y="34798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70" name="New shape"/>
          <p:cNvSpPr/>
          <p:nvPr/>
        </p:nvSpPr>
        <p:spPr>
          <a:xfrm>
            <a:off x="7340600" y="34798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71" name="New shape"/>
          <p:cNvSpPr/>
          <p:nvPr/>
        </p:nvSpPr>
        <p:spPr>
          <a:xfrm>
            <a:off x="8204200" y="34798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72" name="New shape"/>
          <p:cNvSpPr/>
          <p:nvPr/>
        </p:nvSpPr>
        <p:spPr>
          <a:xfrm>
            <a:off x="254000" y="3886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3" name="New shape"/>
          <p:cNvSpPr/>
          <p:nvPr/>
        </p:nvSpPr>
        <p:spPr>
          <a:xfrm>
            <a:off x="254000" y="3886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4" name="New shape"/>
          <p:cNvSpPr/>
          <p:nvPr/>
        </p:nvSpPr>
        <p:spPr>
          <a:xfrm>
            <a:off x="254000" y="36830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Manager Effectiveness</a:t>
            </a:r>
          </a:p>
        </p:txBody>
      </p:sp>
      <p:sp>
        <p:nvSpPr>
          <p:cNvPr id="76" name="New shape"/>
          <p:cNvSpPr/>
          <p:nvPr/>
        </p:nvSpPr>
        <p:spPr>
          <a:xfrm>
            <a:off x="6477000" y="36830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77" name="New shape"/>
          <p:cNvSpPr/>
          <p:nvPr/>
        </p:nvSpPr>
        <p:spPr>
          <a:xfrm>
            <a:off x="7340600" y="3683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78" name="New shape"/>
          <p:cNvSpPr/>
          <p:nvPr/>
        </p:nvSpPr>
        <p:spPr>
          <a:xfrm>
            <a:off x="8204200" y="3683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6</a:t>
            </a:r>
          </a:p>
        </p:txBody>
      </p:sp>
      <p:sp>
        <p:nvSpPr>
          <p:cNvPr id="79" name="New shape"/>
          <p:cNvSpPr/>
          <p:nvPr/>
        </p:nvSpPr>
        <p:spPr>
          <a:xfrm>
            <a:off x="254000" y="4089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0" name="New shape"/>
          <p:cNvSpPr/>
          <p:nvPr/>
        </p:nvSpPr>
        <p:spPr>
          <a:xfrm>
            <a:off x="254000" y="4089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1" name="New shape"/>
          <p:cNvSpPr/>
          <p:nvPr/>
        </p:nvSpPr>
        <p:spPr>
          <a:xfrm>
            <a:off x="254000" y="38862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Our Purpose, Vision and Values</a:t>
            </a:r>
          </a:p>
        </p:txBody>
      </p:sp>
      <p:sp>
        <p:nvSpPr>
          <p:cNvPr id="83" name="New shape"/>
          <p:cNvSpPr/>
          <p:nvPr/>
        </p:nvSpPr>
        <p:spPr>
          <a:xfrm>
            <a:off x="6477000" y="3886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84" name="New shape"/>
          <p:cNvSpPr/>
          <p:nvPr/>
        </p:nvSpPr>
        <p:spPr>
          <a:xfrm>
            <a:off x="7340600" y="3886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85" name="New shape"/>
          <p:cNvSpPr/>
          <p:nvPr/>
        </p:nvSpPr>
        <p:spPr>
          <a:xfrm>
            <a:off x="8204200" y="3886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86" name="New shape"/>
          <p:cNvSpPr/>
          <p:nvPr/>
        </p:nvSpPr>
        <p:spPr>
          <a:xfrm>
            <a:off x="254000" y="4292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7" name="New shape"/>
          <p:cNvSpPr/>
          <p:nvPr/>
        </p:nvSpPr>
        <p:spPr>
          <a:xfrm>
            <a:off x="254000" y="4292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8" name="New shape"/>
          <p:cNvSpPr/>
          <p:nvPr/>
        </p:nvSpPr>
        <p:spPr>
          <a:xfrm>
            <a:off x="254000" y="40894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Perform</a:t>
            </a:r>
          </a:p>
        </p:txBody>
      </p:sp>
      <p:sp>
        <p:nvSpPr>
          <p:cNvPr id="90" name="New shape"/>
          <p:cNvSpPr/>
          <p:nvPr/>
        </p:nvSpPr>
        <p:spPr>
          <a:xfrm>
            <a:off x="6477000" y="4089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91" name="New shape"/>
          <p:cNvSpPr/>
          <p:nvPr/>
        </p:nvSpPr>
        <p:spPr>
          <a:xfrm>
            <a:off x="7340600" y="4089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92" name="New shape"/>
          <p:cNvSpPr/>
          <p:nvPr/>
        </p:nvSpPr>
        <p:spPr>
          <a:xfrm>
            <a:off x="8204200" y="4089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93" name="New shape"/>
          <p:cNvSpPr/>
          <p:nvPr/>
        </p:nvSpPr>
        <p:spPr>
          <a:xfrm>
            <a:off x="254000" y="4495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4" name="New shape"/>
          <p:cNvSpPr/>
          <p:nvPr/>
        </p:nvSpPr>
        <p:spPr>
          <a:xfrm>
            <a:off x="254000" y="4495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5" name="New shape"/>
          <p:cNvSpPr/>
          <p:nvPr/>
        </p:nvSpPr>
        <p:spPr>
          <a:xfrm>
            <a:off x="254000" y="42926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Retention</a:t>
            </a:r>
          </a:p>
        </p:txBody>
      </p:sp>
      <p:sp>
        <p:nvSpPr>
          <p:cNvPr id="97" name="New shape"/>
          <p:cNvSpPr/>
          <p:nvPr/>
        </p:nvSpPr>
        <p:spPr>
          <a:xfrm>
            <a:off x="6477000" y="4292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98" name="New shape"/>
          <p:cNvSpPr/>
          <p:nvPr/>
        </p:nvSpPr>
        <p:spPr>
          <a:xfrm>
            <a:off x="7340600" y="4292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99" name="New shape"/>
          <p:cNvSpPr/>
          <p:nvPr/>
        </p:nvSpPr>
        <p:spPr>
          <a:xfrm>
            <a:off x="8204200" y="42926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00" name="New shape"/>
          <p:cNvSpPr/>
          <p:nvPr/>
        </p:nvSpPr>
        <p:spPr>
          <a:xfrm>
            <a:off x="254000" y="469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1" name="New shape"/>
          <p:cNvSpPr/>
          <p:nvPr/>
        </p:nvSpPr>
        <p:spPr>
          <a:xfrm>
            <a:off x="254000" y="469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2" name="New shape"/>
          <p:cNvSpPr/>
          <p:nvPr/>
        </p:nvSpPr>
        <p:spPr>
          <a:xfrm>
            <a:off x="254000" y="44958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Rewards</a:t>
            </a:r>
          </a:p>
        </p:txBody>
      </p:sp>
      <p:sp>
        <p:nvSpPr>
          <p:cNvPr id="104" name="New shape"/>
          <p:cNvSpPr/>
          <p:nvPr/>
        </p:nvSpPr>
        <p:spPr>
          <a:xfrm>
            <a:off x="6477000" y="44958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05" name="New shape"/>
          <p:cNvSpPr/>
          <p:nvPr/>
        </p:nvSpPr>
        <p:spPr>
          <a:xfrm>
            <a:off x="7340600" y="44958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6</a:t>
            </a:r>
          </a:p>
        </p:txBody>
      </p:sp>
      <p:sp>
        <p:nvSpPr>
          <p:cNvPr id="106" name="New shape"/>
          <p:cNvSpPr/>
          <p:nvPr/>
        </p:nvSpPr>
        <p:spPr>
          <a:xfrm>
            <a:off x="8204200" y="44958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22*</a:t>
            </a:r>
          </a:p>
        </p:txBody>
      </p:sp>
      <p:sp>
        <p:nvSpPr>
          <p:cNvPr id="107" name="New shape"/>
          <p:cNvSpPr/>
          <p:nvPr/>
        </p:nvSpPr>
        <p:spPr>
          <a:xfrm>
            <a:off x="254000" y="4902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8" name="New shape"/>
          <p:cNvSpPr/>
          <p:nvPr/>
        </p:nvSpPr>
        <p:spPr>
          <a:xfrm>
            <a:off x="254000" y="4902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9" name="New shape"/>
          <p:cNvSpPr/>
          <p:nvPr/>
        </p:nvSpPr>
        <p:spPr>
          <a:xfrm>
            <a:off x="254000" y="46990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Sustainability and Safety</a:t>
            </a:r>
          </a:p>
        </p:txBody>
      </p:sp>
      <p:sp>
        <p:nvSpPr>
          <p:cNvPr id="111" name="New shape"/>
          <p:cNvSpPr/>
          <p:nvPr/>
        </p:nvSpPr>
        <p:spPr>
          <a:xfrm>
            <a:off x="6477000" y="4699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12" name="New shape"/>
          <p:cNvSpPr/>
          <p:nvPr/>
        </p:nvSpPr>
        <p:spPr>
          <a:xfrm>
            <a:off x="7340600" y="4699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13" name="New shape"/>
          <p:cNvSpPr/>
          <p:nvPr/>
        </p:nvSpPr>
        <p:spPr>
          <a:xfrm>
            <a:off x="8204200" y="4699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14" name="New shape"/>
          <p:cNvSpPr/>
          <p:nvPr/>
        </p:nvSpPr>
        <p:spPr>
          <a:xfrm>
            <a:off x="254000" y="5105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5" name="New shape"/>
          <p:cNvSpPr/>
          <p:nvPr/>
        </p:nvSpPr>
        <p:spPr>
          <a:xfrm>
            <a:off x="254000" y="5105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6" name="New shape"/>
          <p:cNvSpPr/>
          <p:nvPr/>
        </p:nvSpPr>
        <p:spPr>
          <a:xfrm>
            <a:off x="254000" y="49022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Teamwork</a:t>
            </a:r>
          </a:p>
        </p:txBody>
      </p:sp>
      <p:sp>
        <p:nvSpPr>
          <p:cNvPr id="118" name="New shape"/>
          <p:cNvSpPr/>
          <p:nvPr/>
        </p:nvSpPr>
        <p:spPr>
          <a:xfrm>
            <a:off x="6477000" y="4902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119" name="New shape"/>
          <p:cNvSpPr/>
          <p:nvPr/>
        </p:nvSpPr>
        <p:spPr>
          <a:xfrm>
            <a:off x="7340600" y="4902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20" name="New shape"/>
          <p:cNvSpPr/>
          <p:nvPr/>
        </p:nvSpPr>
        <p:spPr>
          <a:xfrm>
            <a:off x="8204200" y="4902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13</a:t>
            </a:r>
          </a:p>
        </p:txBody>
      </p:sp>
      <p:sp>
        <p:nvSpPr>
          <p:cNvPr id="121" name="New shape"/>
          <p:cNvSpPr/>
          <p:nvPr/>
        </p:nvSpPr>
        <p:spPr>
          <a:xfrm>
            <a:off x="254000" y="5308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2" name="New shape"/>
          <p:cNvSpPr/>
          <p:nvPr/>
        </p:nvSpPr>
        <p:spPr>
          <a:xfrm>
            <a:off x="254000" y="5308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3" name="New shape"/>
          <p:cNvSpPr/>
          <p:nvPr/>
        </p:nvSpPr>
        <p:spPr>
          <a:xfrm>
            <a:off x="254000" y="51054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Wellbeing</a:t>
            </a:r>
          </a:p>
        </p:txBody>
      </p:sp>
      <p:sp>
        <p:nvSpPr>
          <p:cNvPr id="125" name="New shape"/>
          <p:cNvSpPr/>
          <p:nvPr/>
        </p:nvSpPr>
        <p:spPr>
          <a:xfrm>
            <a:off x="6477000" y="5105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26" name="New shape"/>
          <p:cNvSpPr/>
          <p:nvPr/>
        </p:nvSpPr>
        <p:spPr>
          <a:xfrm>
            <a:off x="7340600" y="5105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27" name="New shape"/>
          <p:cNvSpPr/>
          <p:nvPr/>
        </p:nvSpPr>
        <p:spPr>
          <a:xfrm>
            <a:off x="8204200" y="5105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16</a:t>
            </a:r>
          </a:p>
        </p:txBody>
      </p:sp>
      <p:sp>
        <p:nvSpPr>
          <p:cNvPr id="128" name="New shape"/>
          <p:cNvSpPr/>
          <p:nvPr/>
        </p:nvSpPr>
        <p:spPr>
          <a:xfrm>
            <a:off x="254000" y="5308600"/>
            <a:ext cx="60452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lnSpc>
                <a:spcPts val="1100"/>
              </a:lnSpc>
              <a:spcBef>
                <a:spcPct val="0"/>
              </a:spcBef>
              <a:spcAft>
                <a:spcPct val="100000"/>
              </a:spcAft>
              <a:buNone/>
              <a:defRPr sz="1000" b="0" i="0">
                <a:solidFill>
                  <a:srgbClr val="000000"/>
                </a:solidFill>
                <a:latin typeface="arial"/>
              </a:defRPr>
            </a:pPr>
            <a:r>
              <a:rPr sz="1000" b="0" i="0" u="none" kern="200">
                <a:solidFill>
                  <a:srgbClr val="000000"/>
                </a:solidFill>
                <a:latin typeface="arial"/>
              </a:rPr>
              <a:t>COVID-19</a:t>
            </a:r>
          </a:p>
        </p:txBody>
      </p:sp>
      <p:sp>
        <p:nvSpPr>
          <p:cNvPr id="130" name="New shape"/>
          <p:cNvSpPr/>
          <p:nvPr/>
        </p:nvSpPr>
        <p:spPr>
          <a:xfrm>
            <a:off x="6477000" y="53086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31" name="New shape"/>
          <p:cNvSpPr/>
          <p:nvPr/>
        </p:nvSpPr>
        <p:spPr>
          <a:xfrm>
            <a:off x="7340600" y="53086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32" name="New shape"/>
          <p:cNvSpPr/>
          <p:nvPr/>
        </p:nvSpPr>
        <p:spPr>
          <a:xfrm>
            <a:off x="8204200" y="53086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8</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Engagement Overview</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62" name="New shape"/>
          <p:cNvSpPr/>
          <p:nvPr/>
        </p:nvSpPr>
        <p:spPr>
          <a:xfrm>
            <a:off x="254000" y="4102100"/>
            <a:ext cx="129540" cy="431800"/>
          </a:xfrm>
          <a:prstGeom prst="rect">
            <a:avLst/>
          </a:prstGeom>
          <a:solidFill>
            <a:srgbClr val="E6E4D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3" name="New shape"/>
          <p:cNvSpPr/>
          <p:nvPr/>
        </p:nvSpPr>
        <p:spPr>
          <a:xfrm>
            <a:off x="254000" y="3670300"/>
            <a:ext cx="129540" cy="431800"/>
          </a:xfrm>
          <a:prstGeom prst="rect">
            <a:avLst/>
          </a:prstGeom>
          <a:solidFill>
            <a:srgbClr val="E6E4D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1" name="New shape"/>
          <p:cNvSpPr/>
          <p:nvPr/>
        </p:nvSpPr>
        <p:spPr>
          <a:xfrm>
            <a:off x="383540" y="3429000"/>
            <a:ext cx="6315722" cy="254000"/>
          </a:xfrm>
          <a:prstGeom prst="rect">
            <a:avLst/>
          </a:prstGeom>
          <a:solidFill>
            <a:srgbClr val="E6E4D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p:cNvSpPr/>
          <p:nvPr/>
        </p:nvSpPr>
        <p:spPr>
          <a:xfrm>
            <a:off x="254000" y="3429000"/>
            <a:ext cx="129540" cy="254000"/>
          </a:xfrm>
          <a:prstGeom prst="rect">
            <a:avLst/>
          </a:prstGeom>
          <a:solidFill>
            <a:srgbClr val="E6E4D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New shape"/>
          <p:cNvSpPr/>
          <p:nvPr/>
        </p:nvSpPr>
        <p:spPr>
          <a:xfrm>
            <a:off x="254000" y="2984500"/>
            <a:ext cx="129540" cy="431800"/>
          </a:xfrm>
          <a:prstGeom prst="rect">
            <a:avLst/>
          </a:prstGeom>
          <a:solidFill>
            <a:srgbClr val="F6AC18"/>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254000" y="2552700"/>
            <a:ext cx="129540" cy="431800"/>
          </a:xfrm>
          <a:prstGeom prst="rect">
            <a:avLst/>
          </a:prstGeom>
          <a:solidFill>
            <a:srgbClr val="F6AC18"/>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New shape"/>
          <p:cNvSpPr/>
          <p:nvPr/>
        </p:nvSpPr>
        <p:spPr>
          <a:xfrm>
            <a:off x="383540" y="2311400"/>
            <a:ext cx="6315722" cy="254000"/>
          </a:xfrm>
          <a:prstGeom prst="rect">
            <a:avLst/>
          </a:prstGeom>
          <a:solidFill>
            <a:srgbClr val="F6AC18"/>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New shape"/>
          <p:cNvSpPr/>
          <p:nvPr/>
        </p:nvSpPr>
        <p:spPr>
          <a:xfrm>
            <a:off x="254000" y="2311400"/>
            <a:ext cx="129540" cy="254000"/>
          </a:xfrm>
          <a:prstGeom prst="rect">
            <a:avLst/>
          </a:prstGeom>
          <a:solidFill>
            <a:srgbClr val="F6AC18"/>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254000" y="1866900"/>
            <a:ext cx="129540" cy="431800"/>
          </a:xfrm>
          <a:prstGeom prst="rect">
            <a:avLst/>
          </a:prstGeom>
          <a:solidFill>
            <a:srgbClr val="8B888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254000" y="1435100"/>
            <a:ext cx="129540" cy="431800"/>
          </a:xfrm>
          <a:prstGeom prst="rect">
            <a:avLst/>
          </a:prstGeom>
          <a:solidFill>
            <a:srgbClr val="8B888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New shape"/>
          <p:cNvSpPr/>
          <p:nvPr/>
        </p:nvSpPr>
        <p:spPr>
          <a:xfrm>
            <a:off x="383540" y="1193800"/>
            <a:ext cx="6315722" cy="254000"/>
          </a:xfrm>
          <a:prstGeom prst="rect">
            <a:avLst/>
          </a:prstGeom>
          <a:solidFill>
            <a:srgbClr val="8B888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New shape"/>
          <p:cNvSpPr/>
          <p:nvPr/>
        </p:nvSpPr>
        <p:spPr>
          <a:xfrm>
            <a:off x="254000" y="1193800"/>
            <a:ext cx="129540" cy="254000"/>
          </a:xfrm>
          <a:prstGeom prst="rect">
            <a:avLst/>
          </a:prstGeom>
          <a:solidFill>
            <a:srgbClr val="8B888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New shape"/>
          <p:cNvSpPr/>
          <p:nvPr/>
        </p:nvSpPr>
        <p:spPr>
          <a:xfrm>
            <a:off x="254000" y="1447800"/>
            <a:ext cx="129540" cy="0"/>
          </a:xfrm>
          <a:prstGeom prst="line">
            <a:avLst/>
          </a:prstGeom>
          <a:ln w="19050">
            <a:solidFill>
              <a:srgbClr val="8B888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 name="New shape"/>
          <p:cNvSpPr/>
          <p:nvPr/>
        </p:nvSpPr>
        <p:spPr>
          <a:xfrm>
            <a:off x="383540" y="1193800"/>
            <a:ext cx="6315722"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100" b="1" i="0">
                <a:solidFill>
                  <a:srgbClr val="FFFFFF"/>
                </a:solidFill>
                <a:latin typeface="arial"/>
              </a:defRPr>
            </a:pPr>
            <a:r>
              <a:rPr sz="1100" b="1" i="0" u="none" kern="200">
                <a:solidFill>
                  <a:srgbClr val="FFFFFF"/>
                </a:solidFill>
                <a:latin typeface="arial"/>
              </a:rPr>
              <a:t>Engaged</a:t>
            </a:r>
          </a:p>
        </p:txBody>
      </p:sp>
      <p:sp>
        <p:nvSpPr>
          <p:cNvPr id="8" name="New shape"/>
          <p:cNvSpPr/>
          <p:nvPr/>
        </p:nvSpPr>
        <p:spPr>
          <a:xfrm>
            <a:off x="6731000" y="863600"/>
            <a:ext cx="2159000" cy="571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 Score</a:t>
            </a:r>
          </a:p>
        </p:txBody>
      </p:sp>
      <p:sp>
        <p:nvSpPr>
          <p:cNvPr id="10" name="New shape"/>
          <p:cNvSpPr/>
          <p:nvPr/>
        </p:nvSpPr>
        <p:spPr>
          <a:xfrm>
            <a:off x="254000" y="1866900"/>
            <a:ext cx="129540" cy="0"/>
          </a:xfrm>
          <a:prstGeom prst="line">
            <a:avLst/>
          </a:prstGeom>
          <a:ln w="9525">
            <a:solidFill>
              <a:srgbClr val="8B888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 name="New shape"/>
          <p:cNvSpPr/>
          <p:nvPr/>
        </p:nvSpPr>
        <p:spPr>
          <a:xfrm>
            <a:off x="383540" y="1447800"/>
            <a:ext cx="634746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 name="New shape"/>
          <p:cNvSpPr/>
          <p:nvPr/>
        </p:nvSpPr>
        <p:spPr>
          <a:xfrm>
            <a:off x="383540" y="16154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11</a:t>
            </a:r>
          </a:p>
        </p:txBody>
      </p:sp>
      <p:sp>
        <p:nvSpPr>
          <p:cNvPr id="13" name="New shape"/>
          <p:cNvSpPr/>
          <p:nvPr/>
        </p:nvSpPr>
        <p:spPr>
          <a:xfrm>
            <a:off x="701040" y="1511300"/>
            <a:ext cx="5395341"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1270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would recommend this organization as a good place to work. </a:t>
            </a:r>
          </a:p>
        </p:txBody>
      </p:sp>
      <p:sp>
        <p:nvSpPr>
          <p:cNvPr id="14" name="New shape"/>
          <p:cNvSpPr/>
          <p:nvPr/>
        </p:nvSpPr>
        <p:spPr>
          <a:xfrm>
            <a:off x="6731000" y="1447800"/>
            <a:ext cx="2159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15" name="ChartObject"/>
          <p:cNvGraphicFramePr/>
          <p:nvPr/>
        </p:nvGraphicFramePr>
        <p:xfrm>
          <a:off x="6731000" y="1549400"/>
          <a:ext cx="2159000" cy="228600"/>
        </p:xfrm>
        <a:graphic>
          <a:graphicData uri="http://schemas.openxmlformats.org/drawingml/2006/chart">
            <c:chart xmlns:c="http://schemas.openxmlformats.org/drawingml/2006/chart" xmlns:r="http://schemas.openxmlformats.org/officeDocument/2006/relationships" r:id="rId3"/>
          </a:graphicData>
        </a:graphic>
      </p:graphicFrame>
      <p:sp>
        <p:nvSpPr>
          <p:cNvPr id="16" name="New shape"/>
          <p:cNvSpPr/>
          <p:nvPr/>
        </p:nvSpPr>
        <p:spPr>
          <a:xfrm>
            <a:off x="6731000" y="15494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7" name="New shape"/>
          <p:cNvSpPr/>
          <p:nvPr/>
        </p:nvSpPr>
        <p:spPr>
          <a:xfrm>
            <a:off x="6731000" y="15494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9" name="New shape"/>
          <p:cNvSpPr/>
          <p:nvPr/>
        </p:nvSpPr>
        <p:spPr>
          <a:xfrm>
            <a:off x="254000" y="2298700"/>
            <a:ext cx="129540" cy="0"/>
          </a:xfrm>
          <a:prstGeom prst="line">
            <a:avLst/>
          </a:prstGeom>
          <a:ln w="9525">
            <a:solidFill>
              <a:srgbClr val="8B888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383540" y="1879600"/>
            <a:ext cx="634746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1" name="New shape"/>
          <p:cNvSpPr/>
          <p:nvPr/>
        </p:nvSpPr>
        <p:spPr>
          <a:xfrm>
            <a:off x="383540" y="20472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31</a:t>
            </a:r>
          </a:p>
        </p:txBody>
      </p:sp>
      <p:sp>
        <p:nvSpPr>
          <p:cNvPr id="22" name="New shape"/>
          <p:cNvSpPr/>
          <p:nvPr/>
        </p:nvSpPr>
        <p:spPr>
          <a:xfrm>
            <a:off x="701040" y="1943100"/>
            <a:ext cx="5395341"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1270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proud to be associated with this organization. </a:t>
            </a:r>
          </a:p>
        </p:txBody>
      </p:sp>
      <p:sp>
        <p:nvSpPr>
          <p:cNvPr id="23" name="New shape"/>
          <p:cNvSpPr/>
          <p:nvPr/>
        </p:nvSpPr>
        <p:spPr>
          <a:xfrm>
            <a:off x="6731000" y="1879600"/>
            <a:ext cx="2159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24" name="ChartObject"/>
          <p:cNvGraphicFramePr/>
          <p:nvPr/>
        </p:nvGraphicFramePr>
        <p:xfrm>
          <a:off x="6731000" y="1981200"/>
          <a:ext cx="2159000" cy="228600"/>
        </p:xfrm>
        <a:graphic>
          <a:graphicData uri="http://schemas.openxmlformats.org/drawingml/2006/chart">
            <c:chart xmlns:c="http://schemas.openxmlformats.org/drawingml/2006/chart" xmlns:r="http://schemas.openxmlformats.org/officeDocument/2006/relationships" r:id="rId4"/>
          </a:graphicData>
        </a:graphic>
      </p:graphicFrame>
      <p:sp>
        <p:nvSpPr>
          <p:cNvPr id="25" name="New shape"/>
          <p:cNvSpPr/>
          <p:nvPr/>
        </p:nvSpPr>
        <p:spPr>
          <a:xfrm>
            <a:off x="6731000" y="19812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94</a:t>
            </a:r>
          </a:p>
        </p:txBody>
      </p:sp>
      <p:sp>
        <p:nvSpPr>
          <p:cNvPr id="26" name="New shape"/>
          <p:cNvSpPr/>
          <p:nvPr/>
        </p:nvSpPr>
        <p:spPr>
          <a:xfrm>
            <a:off x="6731000" y="19812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94</a:t>
            </a:r>
          </a:p>
        </p:txBody>
      </p:sp>
      <p:sp>
        <p:nvSpPr>
          <p:cNvPr id="28" name="New shape"/>
          <p:cNvSpPr/>
          <p:nvPr/>
        </p:nvSpPr>
        <p:spPr>
          <a:xfrm>
            <a:off x="254000" y="2565400"/>
            <a:ext cx="129540" cy="0"/>
          </a:xfrm>
          <a:prstGeom prst="line">
            <a:avLst/>
          </a:prstGeom>
          <a:ln w="19050">
            <a:solidFill>
              <a:srgbClr val="F6AC1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0" name="New shape"/>
          <p:cNvSpPr/>
          <p:nvPr/>
        </p:nvSpPr>
        <p:spPr>
          <a:xfrm>
            <a:off x="421640" y="2298700"/>
            <a:ext cx="6315722"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100" b="1" i="0">
                <a:solidFill>
                  <a:srgbClr val="FFFFFF"/>
                </a:solidFill>
                <a:latin typeface="arial"/>
              </a:defRPr>
            </a:pPr>
            <a:r>
              <a:rPr sz="1100" b="1" i="0" u="none" kern="200">
                <a:solidFill>
                  <a:srgbClr val="FFFFFF"/>
                </a:solidFill>
                <a:latin typeface="arial"/>
              </a:rPr>
              <a:t>Enabled</a:t>
            </a:r>
          </a:p>
        </p:txBody>
      </p:sp>
      <p:sp>
        <p:nvSpPr>
          <p:cNvPr id="32" name="New shape"/>
          <p:cNvSpPr/>
          <p:nvPr/>
        </p:nvSpPr>
        <p:spPr>
          <a:xfrm>
            <a:off x="254000" y="2984500"/>
            <a:ext cx="129540" cy="0"/>
          </a:xfrm>
          <a:prstGeom prst="line">
            <a:avLst/>
          </a:prstGeom>
          <a:ln w="9525">
            <a:solidFill>
              <a:srgbClr val="F6AC1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3" name="New shape"/>
          <p:cNvSpPr/>
          <p:nvPr/>
        </p:nvSpPr>
        <p:spPr>
          <a:xfrm>
            <a:off x="383540" y="2565400"/>
            <a:ext cx="634746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4" name="New shape"/>
          <p:cNvSpPr/>
          <p:nvPr/>
        </p:nvSpPr>
        <p:spPr>
          <a:xfrm>
            <a:off x="383540" y="27330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4</a:t>
            </a:r>
          </a:p>
        </p:txBody>
      </p:sp>
      <p:sp>
        <p:nvSpPr>
          <p:cNvPr id="35" name="New shape"/>
          <p:cNvSpPr/>
          <p:nvPr/>
        </p:nvSpPr>
        <p:spPr>
          <a:xfrm>
            <a:off x="701040" y="2628900"/>
            <a:ext cx="5395341"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1270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the equipment/tools/resources I need to do my job effectively. </a:t>
            </a:r>
          </a:p>
        </p:txBody>
      </p:sp>
      <p:sp>
        <p:nvSpPr>
          <p:cNvPr id="36" name="New shape"/>
          <p:cNvSpPr/>
          <p:nvPr/>
        </p:nvSpPr>
        <p:spPr>
          <a:xfrm>
            <a:off x="6731000" y="2565400"/>
            <a:ext cx="2159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37" name="ChartObject"/>
          <p:cNvGraphicFramePr/>
          <p:nvPr/>
        </p:nvGraphicFramePr>
        <p:xfrm>
          <a:off x="6731000" y="2667000"/>
          <a:ext cx="2159000" cy="228600"/>
        </p:xfrm>
        <a:graphic>
          <a:graphicData uri="http://schemas.openxmlformats.org/drawingml/2006/chart">
            <c:chart xmlns:c="http://schemas.openxmlformats.org/drawingml/2006/chart" xmlns:r="http://schemas.openxmlformats.org/officeDocument/2006/relationships" r:id="rId5"/>
          </a:graphicData>
        </a:graphic>
      </p:graphicFrame>
      <p:sp>
        <p:nvSpPr>
          <p:cNvPr id="38" name="New shape"/>
          <p:cNvSpPr/>
          <p:nvPr/>
        </p:nvSpPr>
        <p:spPr>
          <a:xfrm>
            <a:off x="6731000" y="26670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90</a:t>
            </a:r>
          </a:p>
        </p:txBody>
      </p:sp>
      <p:sp>
        <p:nvSpPr>
          <p:cNvPr id="39" name="New shape"/>
          <p:cNvSpPr/>
          <p:nvPr/>
        </p:nvSpPr>
        <p:spPr>
          <a:xfrm>
            <a:off x="6731000" y="26670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90</a:t>
            </a:r>
          </a:p>
        </p:txBody>
      </p:sp>
      <p:sp>
        <p:nvSpPr>
          <p:cNvPr id="41" name="New shape"/>
          <p:cNvSpPr/>
          <p:nvPr/>
        </p:nvSpPr>
        <p:spPr>
          <a:xfrm>
            <a:off x="254000" y="3416300"/>
            <a:ext cx="129540" cy="0"/>
          </a:xfrm>
          <a:prstGeom prst="line">
            <a:avLst/>
          </a:prstGeom>
          <a:ln w="9525">
            <a:solidFill>
              <a:srgbClr val="F6AC1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2" name="New shape"/>
          <p:cNvSpPr/>
          <p:nvPr/>
        </p:nvSpPr>
        <p:spPr>
          <a:xfrm>
            <a:off x="383540" y="2997200"/>
            <a:ext cx="634746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3" name="New shape"/>
          <p:cNvSpPr/>
          <p:nvPr/>
        </p:nvSpPr>
        <p:spPr>
          <a:xfrm>
            <a:off x="383540" y="31648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48</a:t>
            </a:r>
          </a:p>
        </p:txBody>
      </p:sp>
      <p:sp>
        <p:nvSpPr>
          <p:cNvPr id="44" name="New shape"/>
          <p:cNvSpPr/>
          <p:nvPr/>
        </p:nvSpPr>
        <p:spPr>
          <a:xfrm>
            <a:off x="701040" y="3060700"/>
            <a:ext cx="5395341"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1270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There are no substantial obstacles at work to doing my job well. </a:t>
            </a:r>
          </a:p>
        </p:txBody>
      </p:sp>
      <p:sp>
        <p:nvSpPr>
          <p:cNvPr id="45" name="New shape"/>
          <p:cNvSpPr/>
          <p:nvPr/>
        </p:nvSpPr>
        <p:spPr>
          <a:xfrm>
            <a:off x="6731000" y="2997200"/>
            <a:ext cx="2159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46" name="ChartObject"/>
          <p:cNvGraphicFramePr/>
          <p:nvPr/>
        </p:nvGraphicFramePr>
        <p:xfrm>
          <a:off x="6731000" y="3098800"/>
          <a:ext cx="2159000" cy="228600"/>
        </p:xfrm>
        <a:graphic>
          <a:graphicData uri="http://schemas.openxmlformats.org/drawingml/2006/chart">
            <c:chart xmlns:c="http://schemas.openxmlformats.org/drawingml/2006/chart" xmlns:r="http://schemas.openxmlformats.org/officeDocument/2006/relationships" r:id="rId6"/>
          </a:graphicData>
        </a:graphic>
      </p:graphicFrame>
      <p:sp>
        <p:nvSpPr>
          <p:cNvPr id="47" name="New shape"/>
          <p:cNvSpPr/>
          <p:nvPr/>
        </p:nvSpPr>
        <p:spPr>
          <a:xfrm>
            <a:off x="6731000" y="30988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85</a:t>
            </a:r>
          </a:p>
        </p:txBody>
      </p:sp>
      <p:sp>
        <p:nvSpPr>
          <p:cNvPr id="48" name="New shape"/>
          <p:cNvSpPr/>
          <p:nvPr/>
        </p:nvSpPr>
        <p:spPr>
          <a:xfrm>
            <a:off x="6731000" y="30988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85</a:t>
            </a:r>
          </a:p>
        </p:txBody>
      </p:sp>
      <p:sp>
        <p:nvSpPr>
          <p:cNvPr id="50" name="New shape"/>
          <p:cNvSpPr/>
          <p:nvPr/>
        </p:nvSpPr>
        <p:spPr>
          <a:xfrm>
            <a:off x="254000" y="3683000"/>
            <a:ext cx="129540" cy="0"/>
          </a:xfrm>
          <a:prstGeom prst="line">
            <a:avLst/>
          </a:prstGeom>
          <a:ln w="19050">
            <a:solidFill>
              <a:srgbClr val="E6E4D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2" name="New shape"/>
          <p:cNvSpPr/>
          <p:nvPr/>
        </p:nvSpPr>
        <p:spPr>
          <a:xfrm>
            <a:off x="421640" y="3416300"/>
            <a:ext cx="6315722"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Energized</a:t>
            </a:r>
          </a:p>
        </p:txBody>
      </p:sp>
      <p:sp>
        <p:nvSpPr>
          <p:cNvPr id="54" name="New shape"/>
          <p:cNvSpPr/>
          <p:nvPr/>
        </p:nvSpPr>
        <p:spPr>
          <a:xfrm>
            <a:off x="254000" y="4102100"/>
            <a:ext cx="129540" cy="0"/>
          </a:xfrm>
          <a:prstGeom prst="line">
            <a:avLst/>
          </a:prstGeom>
          <a:ln w="9525">
            <a:solidFill>
              <a:srgbClr val="E6E4D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p:cNvSpPr/>
          <p:nvPr/>
        </p:nvSpPr>
        <p:spPr>
          <a:xfrm>
            <a:off x="383540" y="3683000"/>
            <a:ext cx="634746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6" name="New shape"/>
          <p:cNvSpPr/>
          <p:nvPr/>
        </p:nvSpPr>
        <p:spPr>
          <a:xfrm>
            <a:off x="383540" y="38506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2</a:t>
            </a:r>
          </a:p>
        </p:txBody>
      </p:sp>
      <p:sp>
        <p:nvSpPr>
          <p:cNvPr id="57" name="New shape"/>
          <p:cNvSpPr/>
          <p:nvPr/>
        </p:nvSpPr>
        <p:spPr>
          <a:xfrm>
            <a:off x="701040" y="3746500"/>
            <a:ext cx="5395341"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1270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work gives me a sense of personal accomplishment. </a:t>
            </a:r>
          </a:p>
        </p:txBody>
      </p:sp>
      <p:sp>
        <p:nvSpPr>
          <p:cNvPr id="58" name="New shape"/>
          <p:cNvSpPr/>
          <p:nvPr/>
        </p:nvSpPr>
        <p:spPr>
          <a:xfrm>
            <a:off x="6731000" y="3683000"/>
            <a:ext cx="2159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59" name="ChartObject"/>
          <p:cNvGraphicFramePr/>
          <p:nvPr/>
        </p:nvGraphicFramePr>
        <p:xfrm>
          <a:off x="6731000" y="3784600"/>
          <a:ext cx="2159000" cy="228600"/>
        </p:xfrm>
        <a:graphic>
          <a:graphicData uri="http://schemas.openxmlformats.org/drawingml/2006/chart">
            <c:chart xmlns:c="http://schemas.openxmlformats.org/drawingml/2006/chart" xmlns:r="http://schemas.openxmlformats.org/officeDocument/2006/relationships" r:id="rId7"/>
          </a:graphicData>
        </a:graphic>
      </p:graphicFrame>
      <p:sp>
        <p:nvSpPr>
          <p:cNvPr id="60" name="New shape"/>
          <p:cNvSpPr/>
          <p:nvPr/>
        </p:nvSpPr>
        <p:spPr>
          <a:xfrm>
            <a:off x="6731000" y="37846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61" name="New shape"/>
          <p:cNvSpPr/>
          <p:nvPr/>
        </p:nvSpPr>
        <p:spPr>
          <a:xfrm>
            <a:off x="6731000" y="37846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63" name="New shape"/>
          <p:cNvSpPr/>
          <p:nvPr/>
        </p:nvSpPr>
        <p:spPr>
          <a:xfrm>
            <a:off x="254000" y="4533900"/>
            <a:ext cx="129540" cy="0"/>
          </a:xfrm>
          <a:prstGeom prst="line">
            <a:avLst/>
          </a:prstGeom>
          <a:ln w="9525">
            <a:solidFill>
              <a:srgbClr val="E6E4D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4" name="New shape"/>
          <p:cNvSpPr/>
          <p:nvPr/>
        </p:nvSpPr>
        <p:spPr>
          <a:xfrm>
            <a:off x="383540" y="4114800"/>
            <a:ext cx="634746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5" name="New shape"/>
          <p:cNvSpPr/>
          <p:nvPr/>
        </p:nvSpPr>
        <p:spPr>
          <a:xfrm>
            <a:off x="383540" y="42824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35</a:t>
            </a:r>
          </a:p>
        </p:txBody>
      </p:sp>
      <p:sp>
        <p:nvSpPr>
          <p:cNvPr id="66" name="New shape"/>
          <p:cNvSpPr/>
          <p:nvPr/>
        </p:nvSpPr>
        <p:spPr>
          <a:xfrm>
            <a:off x="701040" y="4178300"/>
            <a:ext cx="5395341"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1270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 people I work with usually get along well together. </a:t>
            </a:r>
          </a:p>
        </p:txBody>
      </p:sp>
      <p:sp>
        <p:nvSpPr>
          <p:cNvPr id="67" name="New shape"/>
          <p:cNvSpPr/>
          <p:nvPr/>
        </p:nvSpPr>
        <p:spPr>
          <a:xfrm>
            <a:off x="6731000" y="4114800"/>
            <a:ext cx="2159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68" name="ChartObject"/>
          <p:cNvGraphicFramePr/>
          <p:nvPr/>
        </p:nvGraphicFramePr>
        <p:xfrm>
          <a:off x="6731000" y="4216400"/>
          <a:ext cx="2159000" cy="228600"/>
        </p:xfrm>
        <a:graphic>
          <a:graphicData uri="http://schemas.openxmlformats.org/drawingml/2006/chart">
            <c:chart xmlns:c="http://schemas.openxmlformats.org/drawingml/2006/chart" xmlns:r="http://schemas.openxmlformats.org/officeDocument/2006/relationships" r:id="rId8"/>
          </a:graphicData>
        </a:graphic>
      </p:graphicFrame>
      <p:sp>
        <p:nvSpPr>
          <p:cNvPr id="69" name="New shape"/>
          <p:cNvSpPr/>
          <p:nvPr/>
        </p:nvSpPr>
        <p:spPr>
          <a:xfrm>
            <a:off x="6731000" y="42164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70" name="New shape"/>
          <p:cNvSpPr/>
          <p:nvPr/>
        </p:nvSpPr>
        <p:spPr>
          <a:xfrm>
            <a:off x="6731000" y="4216400"/>
            <a:ext cx="381000" cy="2286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Sustainable Engagement</a:t>
            </a:r>
          </a:p>
        </p:txBody>
      </p:sp>
      <p:sp>
        <p:nvSpPr>
          <p:cNvPr id="65" name="New shape"/>
          <p:cNvSpPr/>
          <p:nvPr/>
        </p:nvSpPr>
        <p:spPr>
          <a:xfrm>
            <a:off x="5435600" y="508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8" name="New shape"/>
          <p:cNvSpPr/>
          <p:nvPr/>
        </p:nvSpPr>
        <p:spPr>
          <a:xfrm>
            <a:off x="5435600" y="457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p:cNvSpPr/>
          <p:nvPr/>
        </p:nvSpPr>
        <p:spPr>
          <a:xfrm>
            <a:off x="5435600" y="406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Sustainable Engagement</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work gives me a sense of personal accomplishment.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the equipment/tools/resources I need to do my job effectively.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90</a:t>
            </a:r>
          </a:p>
        </p:txBody>
      </p:sp>
      <p:sp>
        <p:nvSpPr>
          <p:cNvPr id="33"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11*</a:t>
            </a:r>
          </a:p>
        </p:txBody>
      </p:sp>
      <p:sp>
        <p:nvSpPr>
          <p:cNvPr id="35"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36"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8"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11</a:t>
            </a:r>
          </a:p>
        </p:txBody>
      </p:sp>
      <p:sp>
        <p:nvSpPr>
          <p:cNvPr id="39"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would recommend this organization as a good place to work. </a:t>
            </a:r>
          </a:p>
        </p:txBody>
      </p:sp>
      <p:sp>
        <p:nvSpPr>
          <p:cNvPr id="41"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42" name="New shape"/>
          <p:cNvSpPr/>
          <p:nvPr/>
        </p:nvSpPr>
        <p:spPr>
          <a:xfrm>
            <a:off x="65087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43"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44" name="New shape"/>
          <p:cNvSpPr/>
          <p:nvPr/>
        </p:nvSpPr>
        <p:spPr>
          <a:xfrm>
            <a:off x="82359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45"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254000" y="4224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31</a:t>
            </a:r>
          </a:p>
        </p:txBody>
      </p:sp>
      <p:sp>
        <p:nvSpPr>
          <p:cNvPr id="48" name="New shape"/>
          <p:cNvSpPr/>
          <p:nvPr/>
        </p:nvSpPr>
        <p:spPr>
          <a:xfrm>
            <a:off x="571500" y="410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proud to be associated with this organization. </a:t>
            </a:r>
          </a:p>
        </p:txBody>
      </p:sp>
      <p:sp>
        <p:nvSpPr>
          <p:cNvPr id="50" name="New shape"/>
          <p:cNvSpPr/>
          <p:nvPr/>
        </p:nvSpPr>
        <p:spPr>
          <a:xfrm>
            <a:off x="5435600" y="4226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94</a:t>
            </a:r>
          </a:p>
        </p:txBody>
      </p:sp>
      <p:sp>
        <p:nvSpPr>
          <p:cNvPr id="51" name="New shape"/>
          <p:cNvSpPr/>
          <p:nvPr/>
        </p:nvSpPr>
        <p:spPr>
          <a:xfrm>
            <a:off x="6508750" y="415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52" name="New shape"/>
          <p:cNvSpPr/>
          <p:nvPr/>
        </p:nvSpPr>
        <p:spPr>
          <a:xfrm>
            <a:off x="7372350" y="4159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53" name="New shape"/>
          <p:cNvSpPr/>
          <p:nvPr/>
        </p:nvSpPr>
        <p:spPr>
          <a:xfrm>
            <a:off x="8235950" y="4159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54" name="New shape"/>
          <p:cNvSpPr/>
          <p:nvPr/>
        </p:nvSpPr>
        <p:spPr>
          <a:xfrm>
            <a:off x="254000" y="508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p:cNvSpPr/>
          <p:nvPr/>
        </p:nvSpPr>
        <p:spPr>
          <a:xfrm>
            <a:off x="254000" y="508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6" name="New shape"/>
          <p:cNvSpPr/>
          <p:nvPr/>
        </p:nvSpPr>
        <p:spPr>
          <a:xfrm>
            <a:off x="254000" y="4732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35</a:t>
            </a:r>
          </a:p>
        </p:txBody>
      </p:sp>
      <p:sp>
        <p:nvSpPr>
          <p:cNvPr id="57" name="New shape"/>
          <p:cNvSpPr/>
          <p:nvPr/>
        </p:nvSpPr>
        <p:spPr>
          <a:xfrm>
            <a:off x="571500" y="461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 people I work with usually get along well together. </a:t>
            </a:r>
          </a:p>
        </p:txBody>
      </p:sp>
      <p:sp>
        <p:nvSpPr>
          <p:cNvPr id="59" name="New shape"/>
          <p:cNvSpPr/>
          <p:nvPr/>
        </p:nvSpPr>
        <p:spPr>
          <a:xfrm>
            <a:off x="5435600" y="4734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60" name="New shape"/>
          <p:cNvSpPr/>
          <p:nvPr/>
        </p:nvSpPr>
        <p:spPr>
          <a:xfrm>
            <a:off x="6508750" y="4667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61" name="New shape"/>
          <p:cNvSpPr/>
          <p:nvPr/>
        </p:nvSpPr>
        <p:spPr>
          <a:xfrm>
            <a:off x="7372350" y="4667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62" name="New shape"/>
          <p:cNvSpPr/>
          <p:nvPr/>
        </p:nvSpPr>
        <p:spPr>
          <a:xfrm>
            <a:off x="8235950" y="466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63" name="New shape"/>
          <p:cNvSpPr/>
          <p:nvPr/>
        </p:nvSpPr>
        <p:spPr>
          <a:xfrm>
            <a:off x="254000" y="524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48</a:t>
            </a:r>
          </a:p>
        </p:txBody>
      </p:sp>
      <p:sp>
        <p:nvSpPr>
          <p:cNvPr id="64" name="New shape"/>
          <p:cNvSpPr/>
          <p:nvPr/>
        </p:nvSpPr>
        <p:spPr>
          <a:xfrm>
            <a:off x="571500" y="512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There are no substantial obstacles at work to doing my job well. </a:t>
            </a:r>
          </a:p>
        </p:txBody>
      </p:sp>
      <p:sp>
        <p:nvSpPr>
          <p:cNvPr id="66" name="New shape"/>
          <p:cNvSpPr/>
          <p:nvPr/>
        </p:nvSpPr>
        <p:spPr>
          <a:xfrm>
            <a:off x="5435600" y="524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85</a:t>
            </a:r>
          </a:p>
        </p:txBody>
      </p:sp>
      <p:sp>
        <p:nvSpPr>
          <p:cNvPr id="67" name="New shape"/>
          <p:cNvSpPr/>
          <p:nvPr/>
        </p:nvSpPr>
        <p:spPr>
          <a:xfrm>
            <a:off x="6508750" y="517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68" name="New shape"/>
          <p:cNvSpPr/>
          <p:nvPr/>
        </p:nvSpPr>
        <p:spPr>
          <a:xfrm>
            <a:off x="7372350" y="517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69" name="New shape"/>
          <p:cNvSpPr/>
          <p:nvPr/>
        </p:nvSpPr>
        <p:spPr>
          <a:xfrm>
            <a:off x="8235950" y="517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Change and Communication</a:t>
            </a:r>
          </a:p>
        </p:txBody>
      </p:sp>
      <p:sp>
        <p:nvSpPr>
          <p:cNvPr id="56" name="New shape"/>
          <p:cNvSpPr/>
          <p:nvPr/>
        </p:nvSpPr>
        <p:spPr>
          <a:xfrm>
            <a:off x="5435600" y="457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p:cNvSpPr/>
          <p:nvPr/>
        </p:nvSpPr>
        <p:spPr>
          <a:xfrm>
            <a:off x="5435600" y="406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Change and Communication</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81</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6</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immediate supervisor/manager keeps me informed about issues that affect me.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12</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sufficiently informed about this organization's performance.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87</a:t>
            </a:r>
          </a:p>
        </p:txBody>
      </p:sp>
      <p:sp>
        <p:nvSpPr>
          <p:cNvPr id="33"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35" name="New shape"/>
          <p:cNvSpPr/>
          <p:nvPr/>
        </p:nvSpPr>
        <p:spPr>
          <a:xfrm>
            <a:off x="8235950" y="3143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36"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8"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20</a:t>
            </a:r>
          </a:p>
        </p:txBody>
      </p:sp>
      <p:sp>
        <p:nvSpPr>
          <p:cNvPr id="39"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does an excellent job of keeping employees informed about matters affecting us. </a:t>
            </a:r>
          </a:p>
        </p:txBody>
      </p:sp>
      <p:sp>
        <p:nvSpPr>
          <p:cNvPr id="41"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88</a:t>
            </a:r>
          </a:p>
        </p:txBody>
      </p:sp>
      <p:sp>
        <p:nvSpPr>
          <p:cNvPr id="42" name="New shape"/>
          <p:cNvSpPr/>
          <p:nvPr/>
        </p:nvSpPr>
        <p:spPr>
          <a:xfrm>
            <a:off x="65087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43"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44" name="New shape"/>
          <p:cNvSpPr/>
          <p:nvPr/>
        </p:nvSpPr>
        <p:spPr>
          <a:xfrm>
            <a:off x="82359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45"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254000" y="4224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26</a:t>
            </a:r>
          </a:p>
        </p:txBody>
      </p:sp>
      <p:sp>
        <p:nvSpPr>
          <p:cNvPr id="48" name="New shape"/>
          <p:cNvSpPr/>
          <p:nvPr/>
        </p:nvSpPr>
        <p:spPr>
          <a:xfrm>
            <a:off x="571500" y="410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Changes in this organization are well implemented. </a:t>
            </a:r>
          </a:p>
        </p:txBody>
      </p:sp>
      <p:sp>
        <p:nvSpPr>
          <p:cNvPr id="50" name="New shape"/>
          <p:cNvSpPr/>
          <p:nvPr/>
        </p:nvSpPr>
        <p:spPr>
          <a:xfrm>
            <a:off x="5435600" y="4226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74</a:t>
            </a:r>
          </a:p>
        </p:txBody>
      </p:sp>
      <p:sp>
        <p:nvSpPr>
          <p:cNvPr id="51" name="New shape"/>
          <p:cNvSpPr/>
          <p:nvPr/>
        </p:nvSpPr>
        <p:spPr>
          <a:xfrm>
            <a:off x="6508750" y="415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6</a:t>
            </a:r>
          </a:p>
        </p:txBody>
      </p:sp>
      <p:sp>
        <p:nvSpPr>
          <p:cNvPr id="52" name="New shape"/>
          <p:cNvSpPr/>
          <p:nvPr/>
        </p:nvSpPr>
        <p:spPr>
          <a:xfrm>
            <a:off x="7372350" y="4159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21*</a:t>
            </a:r>
          </a:p>
        </p:txBody>
      </p:sp>
      <p:sp>
        <p:nvSpPr>
          <p:cNvPr id="53" name="New shape"/>
          <p:cNvSpPr/>
          <p:nvPr/>
        </p:nvSpPr>
        <p:spPr>
          <a:xfrm>
            <a:off x="8235950" y="415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54" name="New shape"/>
          <p:cNvSpPr/>
          <p:nvPr/>
        </p:nvSpPr>
        <p:spPr>
          <a:xfrm>
            <a:off x="254000" y="4732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49</a:t>
            </a:r>
          </a:p>
        </p:txBody>
      </p:sp>
      <p:sp>
        <p:nvSpPr>
          <p:cNvPr id="55" name="New shape"/>
          <p:cNvSpPr/>
          <p:nvPr/>
        </p:nvSpPr>
        <p:spPr>
          <a:xfrm>
            <a:off x="571500" y="461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 current pace of change in this organization as a whole is... </a:t>
            </a:r>
          </a:p>
        </p:txBody>
      </p:sp>
      <p:sp>
        <p:nvSpPr>
          <p:cNvPr id="57" name="New shape"/>
          <p:cNvSpPr/>
          <p:nvPr/>
        </p:nvSpPr>
        <p:spPr>
          <a:xfrm>
            <a:off x="5435600" y="4734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64</a:t>
            </a:r>
          </a:p>
        </p:txBody>
      </p:sp>
      <p:sp>
        <p:nvSpPr>
          <p:cNvPr id="58" name="New shape"/>
          <p:cNvSpPr/>
          <p:nvPr/>
        </p:nvSpPr>
        <p:spPr>
          <a:xfrm>
            <a:off x="6508750" y="466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59" name="New shape"/>
          <p:cNvSpPr/>
          <p:nvPr/>
        </p:nvSpPr>
        <p:spPr>
          <a:xfrm>
            <a:off x="7372350" y="4667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13*</a:t>
            </a:r>
          </a:p>
        </p:txBody>
      </p:sp>
      <p:sp>
        <p:nvSpPr>
          <p:cNvPr id="60" name="New shape"/>
          <p:cNvSpPr/>
          <p:nvPr/>
        </p:nvSpPr>
        <p:spPr>
          <a:xfrm>
            <a:off x="8235950" y="466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Customer Centric</a:t>
            </a:r>
          </a:p>
        </p:txBody>
      </p:sp>
      <p:sp>
        <p:nvSpPr>
          <p:cNvPr id="38"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Customer Centric</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enough flexibility in my job to do what is necessary to provide good service to my customers. </a:t>
            </a:r>
            <a:r>
              <a:rPr sz="1400" b="0" i="0" u="none" kern="200">
                <a:solidFill>
                  <a:srgbClr val="000000"/>
                </a:solidFill>
                <a:latin typeface="arial"/>
              </a:rPr>
              <a:t> ⋆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95</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26" name="New shape"/>
          <p:cNvSpPr/>
          <p:nvPr/>
        </p:nvSpPr>
        <p:spPr>
          <a:xfrm>
            <a:off x="82359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9</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is highly respected by its customers.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90</a:t>
            </a:r>
          </a:p>
        </p:txBody>
      </p:sp>
      <p:sp>
        <p:nvSpPr>
          <p:cNvPr id="33"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13*</a:t>
            </a:r>
          </a:p>
        </p:txBody>
      </p:sp>
      <p:sp>
        <p:nvSpPr>
          <p:cNvPr id="35" name="New shape"/>
          <p:cNvSpPr/>
          <p:nvPr/>
        </p:nvSpPr>
        <p:spPr>
          <a:xfrm>
            <a:off x="8235950" y="3143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36"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25</a:t>
            </a:r>
          </a:p>
        </p:txBody>
      </p:sp>
      <p:sp>
        <p:nvSpPr>
          <p:cNvPr id="37"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is truly customer-focused. </a:t>
            </a:r>
          </a:p>
        </p:txBody>
      </p:sp>
      <p:sp>
        <p:nvSpPr>
          <p:cNvPr id="39"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40" name="New shape"/>
          <p:cNvSpPr/>
          <p:nvPr/>
        </p:nvSpPr>
        <p:spPr>
          <a:xfrm>
            <a:off x="6508750" y="365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41"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11*</a:t>
            </a:r>
          </a:p>
        </p:txBody>
      </p:sp>
      <p:sp>
        <p:nvSpPr>
          <p:cNvPr id="42" name="New shape"/>
          <p:cNvSpPr/>
          <p:nvPr/>
        </p:nvSpPr>
        <p:spPr>
          <a:xfrm>
            <a:off x="82359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Develop</a:t>
            </a:r>
          </a:p>
        </p:txBody>
      </p:sp>
      <p:sp>
        <p:nvSpPr>
          <p:cNvPr id="30"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New shape"/>
          <p:cNvSpPr/>
          <p:nvPr/>
        </p:nvSpPr>
        <p:spPr>
          <a:xfrm>
            <a:off x="254000" y="3168650"/>
            <a:ext cx="317500" cy="2921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Develop</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78</a:t>
            </a:r>
          </a:p>
        </p:txBody>
      </p:sp>
      <p:sp>
        <p:nvSpPr>
          <p:cNvPr id="13" name="New shape"/>
          <p:cNvSpPr/>
          <p:nvPr/>
        </p:nvSpPr>
        <p:spPr>
          <a:xfrm>
            <a:off x="65087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17" name="New shape"/>
          <p:cNvSpPr/>
          <p:nvPr/>
        </p:nvSpPr>
        <p:spPr>
          <a:xfrm>
            <a:off x="8235950" y="219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30</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There are sufficient opportunities for me to receive training to improve my skills in my current job.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82</a:t>
            </a:r>
          </a:p>
        </p:txBody>
      </p:sp>
      <p:sp>
        <p:nvSpPr>
          <p:cNvPr id="24" name="New shape"/>
          <p:cNvSpPr/>
          <p:nvPr/>
        </p:nvSpPr>
        <p:spPr>
          <a:xfrm>
            <a:off x="65087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26" name="New shape"/>
          <p:cNvSpPr/>
          <p:nvPr/>
        </p:nvSpPr>
        <p:spPr>
          <a:xfrm>
            <a:off x="82359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8"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FFFFFF"/>
                </a:solidFill>
                <a:latin typeface="arial"/>
              </a:defRPr>
            </a:pPr>
            <a:r>
              <a:rPr sz="1050" b="1" i="0" u="none" kern="200">
                <a:solidFill>
                  <a:srgbClr val="FFFFFF"/>
                </a:solidFill>
                <a:latin typeface="arial"/>
              </a:rPr>
              <a:t>34</a:t>
            </a:r>
          </a:p>
        </p:txBody>
      </p:sp>
      <p:sp>
        <p:nvSpPr>
          <p:cNvPr id="29"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believe I have the opportunity for professional development and growth in this organization. </a:t>
            </a:r>
            <a:r>
              <a:rPr sz="1400" b="0" i="0" u="none" kern="200">
                <a:solidFill>
                  <a:srgbClr val="000000"/>
                </a:solidFill>
                <a:latin typeface="arial"/>
              </a:rPr>
              <a:t> ⋆ </a:t>
            </a:r>
          </a:p>
        </p:txBody>
      </p:sp>
      <p:sp>
        <p:nvSpPr>
          <p:cNvPr id="31"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74</a:t>
            </a:r>
          </a:p>
        </p:txBody>
      </p:sp>
      <p:sp>
        <p:nvSpPr>
          <p:cNvPr id="32"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33" name="New shape"/>
          <p:cNvSpPr/>
          <p:nvPr/>
        </p:nvSpPr>
        <p:spPr>
          <a:xfrm>
            <a:off x="73723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34" name="New shape"/>
          <p:cNvSpPr/>
          <p:nvPr/>
        </p:nvSpPr>
        <p:spPr>
          <a:xfrm>
            <a:off x="8235950" y="3143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Goals and Objectives</a:t>
            </a:r>
          </a:p>
        </p:txBody>
      </p:sp>
      <p:sp>
        <p:nvSpPr>
          <p:cNvPr id="47" name="New shape"/>
          <p:cNvSpPr/>
          <p:nvPr/>
        </p:nvSpPr>
        <p:spPr>
          <a:xfrm>
            <a:off x="5435600" y="406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Goals and Objectives</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86</a:t>
            </a:r>
          </a:p>
        </p:txBody>
      </p:sp>
      <p:sp>
        <p:nvSpPr>
          <p:cNvPr id="13" name="New shape"/>
          <p:cNvSpPr/>
          <p:nvPr/>
        </p:nvSpPr>
        <p:spPr>
          <a:xfrm>
            <a:off x="65087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17" name="New shape"/>
          <p:cNvSpPr/>
          <p:nvPr/>
        </p:nvSpPr>
        <p:spPr>
          <a:xfrm>
            <a:off x="82359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10</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think my performance on the job is evaluated fairly.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87</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16</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takes appropriate action when dealing with poor performers.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78</a:t>
            </a:r>
          </a:p>
        </p:txBody>
      </p:sp>
      <p:sp>
        <p:nvSpPr>
          <p:cNvPr id="33" name="New shape"/>
          <p:cNvSpPr/>
          <p:nvPr/>
        </p:nvSpPr>
        <p:spPr>
          <a:xfrm>
            <a:off x="65087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22*</a:t>
            </a:r>
          </a:p>
        </p:txBody>
      </p:sp>
      <p:sp>
        <p:nvSpPr>
          <p:cNvPr id="35"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36"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8"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27</a:t>
            </a:r>
          </a:p>
        </p:txBody>
      </p:sp>
      <p:sp>
        <p:nvSpPr>
          <p:cNvPr id="39"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In this organization, superior performance is recognized. </a:t>
            </a:r>
          </a:p>
        </p:txBody>
      </p:sp>
      <p:sp>
        <p:nvSpPr>
          <p:cNvPr id="41"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81</a:t>
            </a:r>
          </a:p>
        </p:txBody>
      </p:sp>
      <p:sp>
        <p:nvSpPr>
          <p:cNvPr id="42" name="New shape"/>
          <p:cNvSpPr/>
          <p:nvPr/>
        </p:nvSpPr>
        <p:spPr>
          <a:xfrm>
            <a:off x="65087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43"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22*</a:t>
            </a:r>
          </a:p>
        </p:txBody>
      </p:sp>
      <p:sp>
        <p:nvSpPr>
          <p:cNvPr id="44" name="New shape"/>
          <p:cNvSpPr/>
          <p:nvPr/>
        </p:nvSpPr>
        <p:spPr>
          <a:xfrm>
            <a:off x="8235950" y="365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45" name="New shape"/>
          <p:cNvSpPr/>
          <p:nvPr/>
        </p:nvSpPr>
        <p:spPr>
          <a:xfrm>
            <a:off x="254000" y="4224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43</a:t>
            </a:r>
          </a:p>
        </p:txBody>
      </p:sp>
      <p:sp>
        <p:nvSpPr>
          <p:cNvPr id="46" name="New shape"/>
          <p:cNvSpPr/>
          <p:nvPr/>
        </p:nvSpPr>
        <p:spPr>
          <a:xfrm>
            <a:off x="571500" y="410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understand how my work contributes to the organization's business objectives. </a:t>
            </a:r>
          </a:p>
        </p:txBody>
      </p:sp>
      <p:sp>
        <p:nvSpPr>
          <p:cNvPr id="48" name="New shape"/>
          <p:cNvSpPr/>
          <p:nvPr/>
        </p:nvSpPr>
        <p:spPr>
          <a:xfrm>
            <a:off x="5435600" y="4226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97</a:t>
            </a:r>
          </a:p>
        </p:txBody>
      </p:sp>
      <p:sp>
        <p:nvSpPr>
          <p:cNvPr id="49" name="New shape"/>
          <p:cNvSpPr/>
          <p:nvPr/>
        </p:nvSpPr>
        <p:spPr>
          <a:xfrm>
            <a:off x="6508750" y="4159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50" name="New shape"/>
          <p:cNvSpPr/>
          <p:nvPr/>
        </p:nvSpPr>
        <p:spPr>
          <a:xfrm>
            <a:off x="7372350" y="415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51" name="New shape"/>
          <p:cNvSpPr/>
          <p:nvPr/>
        </p:nvSpPr>
        <p:spPr>
          <a:xfrm>
            <a:off x="8235950" y="415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Inclusive Culture</a:t>
            </a:r>
          </a:p>
        </p:txBody>
      </p:sp>
      <p:sp>
        <p:nvSpPr>
          <p:cNvPr id="38"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Inclusive Culture</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5" name="New shape"/>
          <p:cNvSpPr/>
          <p:nvPr/>
        </p:nvSpPr>
        <p:spPr>
          <a:xfrm>
            <a:off x="73723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7" name="New shape"/>
          <p:cNvSpPr/>
          <p:nvPr/>
        </p:nvSpPr>
        <p:spPr>
          <a:xfrm>
            <a:off x="82359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18</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can be myself at this organization without worrying if I will be accepted.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37</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supports inclusion and diversity in the workplace.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93</a:t>
            </a:r>
          </a:p>
        </p:txBody>
      </p:sp>
      <p:sp>
        <p:nvSpPr>
          <p:cNvPr id="33"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a:t>
            </a:r>
          </a:p>
        </p:txBody>
      </p:sp>
      <p:sp>
        <p:nvSpPr>
          <p:cNvPr id="35"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36"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42</a:t>
            </a:r>
          </a:p>
        </p:txBody>
      </p:sp>
      <p:sp>
        <p:nvSpPr>
          <p:cNvPr id="37"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People at this organization treat each other with dignity and respect. </a:t>
            </a:r>
          </a:p>
        </p:txBody>
      </p:sp>
      <p:sp>
        <p:nvSpPr>
          <p:cNvPr id="39"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89</a:t>
            </a:r>
          </a:p>
        </p:txBody>
      </p:sp>
      <p:sp>
        <p:nvSpPr>
          <p:cNvPr id="40" name="New shape"/>
          <p:cNvSpPr/>
          <p:nvPr/>
        </p:nvSpPr>
        <p:spPr>
          <a:xfrm>
            <a:off x="6508750" y="365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41" name="New shape"/>
          <p:cNvSpPr/>
          <p:nvPr/>
        </p:nvSpPr>
        <p:spPr>
          <a:xfrm>
            <a:off x="7372350" y="365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42" name="New shape"/>
          <p:cNvSpPr/>
          <p:nvPr/>
        </p:nvSpPr>
        <p:spPr>
          <a:xfrm>
            <a:off x="82359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Innovate</a:t>
            </a:r>
          </a:p>
        </p:txBody>
      </p:sp>
      <p:sp>
        <p:nvSpPr>
          <p:cNvPr id="29"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Innovate</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89</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21</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empowered to make the decisions needed to do my job well.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93</a:t>
            </a:r>
          </a:p>
        </p:txBody>
      </p:sp>
      <p:sp>
        <p:nvSpPr>
          <p:cNvPr id="24" name="New shape"/>
          <p:cNvSpPr/>
          <p:nvPr/>
        </p:nvSpPr>
        <p:spPr>
          <a:xfrm>
            <a:off x="65087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27"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28</a:t>
            </a:r>
          </a:p>
        </p:txBody>
      </p:sp>
      <p:sp>
        <p:nvSpPr>
          <p:cNvPr id="28"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People here are open to trying new and different ways of addressing our business challenges. </a:t>
            </a:r>
          </a:p>
        </p:txBody>
      </p:sp>
      <p:sp>
        <p:nvSpPr>
          <p:cNvPr id="30"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85</a:t>
            </a:r>
          </a:p>
        </p:txBody>
      </p:sp>
      <p:sp>
        <p:nvSpPr>
          <p:cNvPr id="31"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32"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33" name="New shape"/>
          <p:cNvSpPr/>
          <p:nvPr/>
        </p:nvSpPr>
        <p:spPr>
          <a:xfrm>
            <a:off x="82359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Survey Overview</a:t>
            </a:r>
          </a:p>
        </p:txBody>
      </p:sp>
      <p:pic>
        <p:nvPicPr>
          <p:cNvPr id="3" name="New picture"/>
          <p:cNvPicPr/>
          <p:nvPr/>
        </p:nvPicPr>
        <p:blipFill>
          <a:blip r:embed="rId2"/>
          <a:stretch>
            <a:fillRect/>
          </a:stretch>
        </p:blipFill>
        <p:spPr>
          <a:xfrm>
            <a:off x="0" y="952500"/>
            <a:ext cx="9144000" cy="5359400"/>
          </a:xfrm>
          <a:prstGeom prst="rect">
            <a:avLst/>
          </a:prstGeom>
          <a:ln>
            <a:noFill/>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Leadership and Direction</a:t>
            </a:r>
          </a:p>
        </p:txBody>
      </p:sp>
      <p:sp>
        <p:nvSpPr>
          <p:cNvPr id="29"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Leadership and Direction</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87</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15*</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17</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confidence in the decisions made by Senior Leadership. </a:t>
            </a:r>
            <a:r>
              <a:rPr sz="1400" b="0" i="0" u="none" kern="200">
                <a:solidFill>
                  <a:srgbClr val="000000"/>
                </a:solidFill>
                <a:latin typeface="arial"/>
              </a:rPr>
              <a:t> ⋆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86</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16*</a:t>
            </a:r>
          </a:p>
        </p:txBody>
      </p:sp>
      <p:sp>
        <p:nvSpPr>
          <p:cNvPr id="26" name="New shape"/>
          <p:cNvSpPr/>
          <p:nvPr/>
        </p:nvSpPr>
        <p:spPr>
          <a:xfrm>
            <a:off x="82359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27"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29</a:t>
            </a:r>
          </a:p>
        </p:txBody>
      </p:sp>
      <p:sp>
        <p:nvSpPr>
          <p:cNvPr id="28"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Senior Leadership provides a clear sense of direction. </a:t>
            </a:r>
          </a:p>
        </p:txBody>
      </p:sp>
      <p:sp>
        <p:nvSpPr>
          <p:cNvPr id="30"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88</a:t>
            </a:r>
          </a:p>
        </p:txBody>
      </p:sp>
      <p:sp>
        <p:nvSpPr>
          <p:cNvPr id="31" name="New shape"/>
          <p:cNvSpPr/>
          <p:nvPr/>
        </p:nvSpPr>
        <p:spPr>
          <a:xfrm>
            <a:off x="65087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32"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15*</a:t>
            </a:r>
          </a:p>
        </p:txBody>
      </p:sp>
      <p:sp>
        <p:nvSpPr>
          <p:cNvPr id="33"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Manager Effectiveness</a:t>
            </a:r>
          </a:p>
        </p:txBody>
      </p:sp>
      <p:sp>
        <p:nvSpPr>
          <p:cNvPr id="38"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Manager Effectiveness</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13" name="New shape"/>
          <p:cNvSpPr/>
          <p:nvPr/>
        </p:nvSpPr>
        <p:spPr>
          <a:xfrm>
            <a:off x="65087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7" name="New shape"/>
          <p:cNvSpPr/>
          <p:nvPr/>
        </p:nvSpPr>
        <p:spPr>
          <a:xfrm>
            <a:off x="82359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8</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immediate supervisor/manager provides me with feedback that helps me improve my performance.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26" name="New shape"/>
          <p:cNvSpPr/>
          <p:nvPr/>
        </p:nvSpPr>
        <p:spPr>
          <a:xfrm>
            <a:off x="8235950" y="2635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14</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immediate supervisor/manager does a good job of building teamwork.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90</a:t>
            </a:r>
          </a:p>
        </p:txBody>
      </p:sp>
      <p:sp>
        <p:nvSpPr>
          <p:cNvPr id="33" name="New shape"/>
          <p:cNvSpPr/>
          <p:nvPr/>
        </p:nvSpPr>
        <p:spPr>
          <a:xfrm>
            <a:off x="65087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35"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36"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22</a:t>
            </a:r>
          </a:p>
        </p:txBody>
      </p:sp>
      <p:sp>
        <p:nvSpPr>
          <p:cNvPr id="37"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immediate supervisor/manager provides adequate support for me in my job. </a:t>
            </a:r>
          </a:p>
        </p:txBody>
      </p:sp>
      <p:sp>
        <p:nvSpPr>
          <p:cNvPr id="39"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40" name="New shape"/>
          <p:cNvSpPr/>
          <p:nvPr/>
        </p:nvSpPr>
        <p:spPr>
          <a:xfrm>
            <a:off x="65087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41"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42" name="New shape"/>
          <p:cNvSpPr/>
          <p:nvPr/>
        </p:nvSpPr>
        <p:spPr>
          <a:xfrm>
            <a:off x="8235950" y="365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Our Purpose, Vision and Values</a:t>
            </a:r>
          </a:p>
        </p:txBody>
      </p:sp>
      <p:sp>
        <p:nvSpPr>
          <p:cNvPr id="38"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Our Purpose, Vision and Values</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90</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17" name="New shape"/>
          <p:cNvSpPr/>
          <p:nvPr/>
        </p:nvSpPr>
        <p:spPr>
          <a:xfrm>
            <a:off x="8235950" y="219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24</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fully support the values for which this organization stands.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93</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25" name="New shape"/>
          <p:cNvSpPr/>
          <p:nvPr/>
        </p:nvSpPr>
        <p:spPr>
          <a:xfrm>
            <a:off x="73723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6" name="New shape"/>
          <p:cNvSpPr/>
          <p:nvPr/>
        </p:nvSpPr>
        <p:spPr>
          <a:xfrm>
            <a:off x="8235950" y="263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32</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conducts its business activities with honesty and integrity.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88</a:t>
            </a:r>
          </a:p>
        </p:txBody>
      </p:sp>
      <p:sp>
        <p:nvSpPr>
          <p:cNvPr id="33"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35" name="New shape"/>
          <p:cNvSpPr/>
          <p:nvPr/>
        </p:nvSpPr>
        <p:spPr>
          <a:xfrm>
            <a:off x="8235950" y="3143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36"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47</a:t>
            </a:r>
          </a:p>
        </p:txBody>
      </p:sp>
      <p:sp>
        <p:nvSpPr>
          <p:cNvPr id="37"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organization's values guide me in my work on a day-to-day basis. </a:t>
            </a:r>
          </a:p>
        </p:txBody>
      </p:sp>
      <p:sp>
        <p:nvSpPr>
          <p:cNvPr id="39"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89</a:t>
            </a:r>
          </a:p>
        </p:txBody>
      </p:sp>
      <p:sp>
        <p:nvSpPr>
          <p:cNvPr id="40" name="New shape"/>
          <p:cNvSpPr/>
          <p:nvPr/>
        </p:nvSpPr>
        <p:spPr>
          <a:xfrm>
            <a:off x="65087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41"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42" name="New shape"/>
          <p:cNvSpPr/>
          <p:nvPr/>
        </p:nvSpPr>
        <p:spPr>
          <a:xfrm>
            <a:off x="8235950" y="365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Perform</a:t>
            </a:r>
          </a:p>
        </p:txBody>
      </p:sp>
      <p:sp>
        <p:nvSpPr>
          <p:cNvPr id="29"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Perform</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7" name="New shape"/>
          <p:cNvSpPr/>
          <p:nvPr/>
        </p:nvSpPr>
        <p:spPr>
          <a:xfrm>
            <a:off x="82359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36</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department/team operates efficiently. </a:t>
            </a:r>
            <a:r>
              <a:rPr sz="1400" b="0" i="0" u="none" kern="200">
                <a:solidFill>
                  <a:srgbClr val="000000"/>
                </a:solidFill>
                <a:latin typeface="arial"/>
              </a:rPr>
              <a:t> ⋆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7"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38</a:t>
            </a:r>
          </a:p>
        </p:txBody>
      </p:sp>
      <p:sp>
        <p:nvSpPr>
          <p:cNvPr id="28"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We continually work to ensure our processes are as efficient as possible. </a:t>
            </a:r>
          </a:p>
        </p:txBody>
      </p:sp>
      <p:sp>
        <p:nvSpPr>
          <p:cNvPr id="30"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31"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2"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33"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Retention</a:t>
            </a:r>
          </a:p>
        </p:txBody>
      </p:sp>
      <p:sp>
        <p:nvSpPr>
          <p:cNvPr id="20"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Retention</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71</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5" name="New shape"/>
          <p:cNvSpPr/>
          <p:nvPr/>
        </p:nvSpPr>
        <p:spPr>
          <a:xfrm>
            <a:off x="73723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7" name="New shape"/>
          <p:cNvSpPr/>
          <p:nvPr/>
        </p:nvSpPr>
        <p:spPr>
          <a:xfrm>
            <a:off x="8235950" y="219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33</a:t>
            </a:r>
          </a:p>
        </p:txBody>
      </p:sp>
      <p:sp>
        <p:nvSpPr>
          <p:cNvPr id="19"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At the present time, are you seriously considering leaving this organization? </a:t>
            </a:r>
          </a:p>
        </p:txBody>
      </p:sp>
      <p:sp>
        <p:nvSpPr>
          <p:cNvPr id="21"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71</a:t>
            </a:r>
          </a:p>
        </p:txBody>
      </p:sp>
      <p:sp>
        <p:nvSpPr>
          <p:cNvPr id="22"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3" name="New shape"/>
          <p:cNvSpPr/>
          <p:nvPr/>
        </p:nvSpPr>
        <p:spPr>
          <a:xfrm>
            <a:off x="73723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4" name="New shape"/>
          <p:cNvSpPr/>
          <p:nvPr/>
        </p:nvSpPr>
        <p:spPr>
          <a:xfrm>
            <a:off x="8235950" y="263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Rewards</a:t>
            </a:r>
          </a:p>
        </p:txBody>
      </p:sp>
      <p:sp>
        <p:nvSpPr>
          <p:cNvPr id="29"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Rewards</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65</a:t>
            </a:r>
          </a:p>
        </p:txBody>
      </p:sp>
      <p:sp>
        <p:nvSpPr>
          <p:cNvPr id="13" name="New shape"/>
          <p:cNvSpPr/>
          <p:nvPr/>
        </p:nvSpPr>
        <p:spPr>
          <a:xfrm>
            <a:off x="65087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15</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paid fairly for the work I do (total compensation - fixed pay, bonus/incentives, benefits).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68</a:t>
            </a:r>
          </a:p>
        </p:txBody>
      </p:sp>
      <p:sp>
        <p:nvSpPr>
          <p:cNvPr id="24" name="New shape"/>
          <p:cNvSpPr/>
          <p:nvPr/>
        </p:nvSpPr>
        <p:spPr>
          <a:xfrm>
            <a:off x="65087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6" name="New shape"/>
          <p:cNvSpPr/>
          <p:nvPr/>
        </p:nvSpPr>
        <p:spPr>
          <a:xfrm>
            <a:off x="82359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27"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23</a:t>
            </a:r>
          </a:p>
        </p:txBody>
      </p:sp>
      <p:sp>
        <p:nvSpPr>
          <p:cNvPr id="28"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believe our pay is as good as or better than the pay in other organizations. </a:t>
            </a:r>
          </a:p>
        </p:txBody>
      </p:sp>
      <p:sp>
        <p:nvSpPr>
          <p:cNvPr id="30"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62</a:t>
            </a:r>
          </a:p>
        </p:txBody>
      </p:sp>
      <p:sp>
        <p:nvSpPr>
          <p:cNvPr id="31" name="New shape"/>
          <p:cNvSpPr/>
          <p:nvPr/>
        </p:nvSpPr>
        <p:spPr>
          <a:xfrm>
            <a:off x="65087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32"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11*</a:t>
            </a:r>
          </a:p>
        </p:txBody>
      </p:sp>
      <p:sp>
        <p:nvSpPr>
          <p:cNvPr id="33" name="New shape"/>
          <p:cNvSpPr/>
          <p:nvPr/>
        </p:nvSpPr>
        <p:spPr>
          <a:xfrm>
            <a:off x="82359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Sustainability and Safety</a:t>
            </a:r>
          </a:p>
        </p:txBody>
      </p:sp>
      <p:sp>
        <p:nvSpPr>
          <p:cNvPr id="66" name="New shape"/>
          <p:cNvSpPr/>
          <p:nvPr/>
        </p:nvSpPr>
        <p:spPr>
          <a:xfrm>
            <a:off x="5435600" y="508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9" name="New shape"/>
          <p:cNvSpPr/>
          <p:nvPr/>
        </p:nvSpPr>
        <p:spPr>
          <a:xfrm>
            <a:off x="5435600" y="457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p:cNvSpPr/>
          <p:nvPr/>
        </p:nvSpPr>
        <p:spPr>
          <a:xfrm>
            <a:off x="5435600" y="406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6" name="New shape"/>
          <p:cNvSpPr/>
          <p:nvPr/>
        </p:nvSpPr>
        <p:spPr>
          <a:xfrm>
            <a:off x="254000" y="4692650"/>
            <a:ext cx="317500" cy="2921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Sustainability and Safety</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17" name="New shape"/>
          <p:cNvSpPr/>
          <p:nvPr/>
        </p:nvSpPr>
        <p:spPr>
          <a:xfrm>
            <a:off x="8235950" y="2190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no doubt that, if there were a conflict between safety and other business objectives, safety would take priority.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94</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5" name="New shape"/>
          <p:cNvSpPr/>
          <p:nvPr/>
        </p:nvSpPr>
        <p:spPr>
          <a:xfrm>
            <a:off x="73723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6" name="New shape"/>
          <p:cNvSpPr/>
          <p:nvPr/>
        </p:nvSpPr>
        <p:spPr>
          <a:xfrm>
            <a:off x="8235950" y="2635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7</a:t>
            </a:r>
          </a:p>
        </p:txBody>
      </p:sp>
      <p:sp>
        <p:nvSpPr>
          <p:cNvPr id="30"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Senior Leadership is clearly committed to safety in the workplace. </a:t>
            </a:r>
          </a:p>
        </p:txBody>
      </p:sp>
      <p:sp>
        <p:nvSpPr>
          <p:cNvPr id="32"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94</a:t>
            </a:r>
          </a:p>
        </p:txBody>
      </p:sp>
      <p:sp>
        <p:nvSpPr>
          <p:cNvPr id="33"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34"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35" name="New shape"/>
          <p:cNvSpPr/>
          <p:nvPr/>
        </p:nvSpPr>
        <p:spPr>
          <a:xfrm>
            <a:off x="8235950" y="3143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36"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254000" y="406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8"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13</a:t>
            </a:r>
          </a:p>
        </p:txBody>
      </p:sp>
      <p:sp>
        <p:nvSpPr>
          <p:cNvPr id="39"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immediate supervisor/manager takes appropriate action when unsafe conditions are brought to their attention. </a:t>
            </a:r>
          </a:p>
        </p:txBody>
      </p:sp>
      <p:sp>
        <p:nvSpPr>
          <p:cNvPr id="41"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93</a:t>
            </a:r>
          </a:p>
        </p:txBody>
      </p:sp>
      <p:sp>
        <p:nvSpPr>
          <p:cNvPr id="42" name="New shape"/>
          <p:cNvSpPr/>
          <p:nvPr/>
        </p:nvSpPr>
        <p:spPr>
          <a:xfrm>
            <a:off x="65087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43" name="New shape"/>
          <p:cNvSpPr/>
          <p:nvPr/>
        </p:nvSpPr>
        <p:spPr>
          <a:xfrm>
            <a:off x="73723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44" name="New shape"/>
          <p:cNvSpPr/>
          <p:nvPr/>
        </p:nvSpPr>
        <p:spPr>
          <a:xfrm>
            <a:off x="8235950" y="365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45"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254000" y="4224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39</a:t>
            </a:r>
          </a:p>
        </p:txBody>
      </p:sp>
      <p:sp>
        <p:nvSpPr>
          <p:cNvPr id="48" name="New shape"/>
          <p:cNvSpPr/>
          <p:nvPr/>
        </p:nvSpPr>
        <p:spPr>
          <a:xfrm>
            <a:off x="571500" y="410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feel comfortable approaching coworkers if they are not following safety policies and procedures. </a:t>
            </a:r>
          </a:p>
        </p:txBody>
      </p:sp>
      <p:sp>
        <p:nvSpPr>
          <p:cNvPr id="50" name="New shape"/>
          <p:cNvSpPr/>
          <p:nvPr/>
        </p:nvSpPr>
        <p:spPr>
          <a:xfrm>
            <a:off x="5435600" y="4226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51" name="New shape"/>
          <p:cNvSpPr/>
          <p:nvPr/>
        </p:nvSpPr>
        <p:spPr>
          <a:xfrm>
            <a:off x="6508750" y="415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52" name="New shape"/>
          <p:cNvSpPr/>
          <p:nvPr/>
        </p:nvSpPr>
        <p:spPr>
          <a:xfrm>
            <a:off x="7372350" y="415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53" name="New shape"/>
          <p:cNvSpPr/>
          <p:nvPr/>
        </p:nvSpPr>
        <p:spPr>
          <a:xfrm>
            <a:off x="8235950" y="415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54" name="New shape"/>
          <p:cNvSpPr/>
          <p:nvPr/>
        </p:nvSpPr>
        <p:spPr>
          <a:xfrm>
            <a:off x="254000" y="508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p:cNvSpPr/>
          <p:nvPr/>
        </p:nvSpPr>
        <p:spPr>
          <a:xfrm>
            <a:off x="254000" y="508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7" name="New shape"/>
          <p:cNvSpPr/>
          <p:nvPr/>
        </p:nvSpPr>
        <p:spPr>
          <a:xfrm>
            <a:off x="254000" y="4732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FFFFFF"/>
                </a:solidFill>
                <a:latin typeface="arial"/>
              </a:defRPr>
            </a:pPr>
            <a:r>
              <a:rPr sz="1050" b="1" i="0" u="none" kern="200">
                <a:solidFill>
                  <a:srgbClr val="FFFFFF"/>
                </a:solidFill>
                <a:latin typeface="arial"/>
              </a:rPr>
              <a:t>40</a:t>
            </a:r>
          </a:p>
        </p:txBody>
      </p:sp>
      <p:sp>
        <p:nvSpPr>
          <p:cNvPr id="58" name="New shape"/>
          <p:cNvSpPr/>
          <p:nvPr/>
        </p:nvSpPr>
        <p:spPr>
          <a:xfrm>
            <a:off x="571500" y="461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is socially responsible in the community. </a:t>
            </a:r>
          </a:p>
        </p:txBody>
      </p:sp>
      <p:sp>
        <p:nvSpPr>
          <p:cNvPr id="60" name="New shape"/>
          <p:cNvSpPr/>
          <p:nvPr/>
        </p:nvSpPr>
        <p:spPr>
          <a:xfrm>
            <a:off x="5435600" y="4734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82</a:t>
            </a:r>
          </a:p>
        </p:txBody>
      </p:sp>
      <p:sp>
        <p:nvSpPr>
          <p:cNvPr id="61" name="New shape"/>
          <p:cNvSpPr/>
          <p:nvPr/>
        </p:nvSpPr>
        <p:spPr>
          <a:xfrm>
            <a:off x="6508750" y="466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62" name="New shape"/>
          <p:cNvSpPr/>
          <p:nvPr/>
        </p:nvSpPr>
        <p:spPr>
          <a:xfrm>
            <a:off x="7372350" y="4667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63" name="New shape"/>
          <p:cNvSpPr/>
          <p:nvPr/>
        </p:nvSpPr>
        <p:spPr>
          <a:xfrm>
            <a:off x="8235950" y="466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64" name="New shape"/>
          <p:cNvSpPr/>
          <p:nvPr/>
        </p:nvSpPr>
        <p:spPr>
          <a:xfrm>
            <a:off x="254000" y="524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44</a:t>
            </a:r>
          </a:p>
        </p:txBody>
      </p:sp>
      <p:sp>
        <p:nvSpPr>
          <p:cNvPr id="65" name="New shape"/>
          <p:cNvSpPr/>
          <p:nvPr/>
        </p:nvSpPr>
        <p:spPr>
          <a:xfrm>
            <a:off x="571500" y="512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believe this organization is environmentally responsible. </a:t>
            </a:r>
          </a:p>
        </p:txBody>
      </p:sp>
      <p:sp>
        <p:nvSpPr>
          <p:cNvPr id="67" name="New shape"/>
          <p:cNvSpPr/>
          <p:nvPr/>
        </p:nvSpPr>
        <p:spPr>
          <a:xfrm>
            <a:off x="5435600" y="524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93</a:t>
            </a:r>
          </a:p>
        </p:txBody>
      </p:sp>
      <p:sp>
        <p:nvSpPr>
          <p:cNvPr id="68" name="New shape"/>
          <p:cNvSpPr/>
          <p:nvPr/>
        </p:nvSpPr>
        <p:spPr>
          <a:xfrm>
            <a:off x="6508750" y="517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69" name="New shape"/>
          <p:cNvSpPr/>
          <p:nvPr/>
        </p:nvSpPr>
        <p:spPr>
          <a:xfrm>
            <a:off x="7372350" y="517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70" name="New shape"/>
          <p:cNvSpPr/>
          <p:nvPr/>
        </p:nvSpPr>
        <p:spPr>
          <a:xfrm>
            <a:off x="8235950" y="517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Teamwork</a:t>
            </a:r>
          </a:p>
        </p:txBody>
      </p:sp>
      <p:sp>
        <p:nvSpPr>
          <p:cNvPr id="29"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Teamwork</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89</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5</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There is good cooperation within my department/team.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5" name="New shape"/>
          <p:cNvSpPr/>
          <p:nvPr/>
        </p:nvSpPr>
        <p:spPr>
          <a:xfrm>
            <a:off x="73723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7"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19</a:t>
            </a:r>
          </a:p>
        </p:txBody>
      </p:sp>
      <p:sp>
        <p:nvSpPr>
          <p:cNvPr id="28"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There is good cooperation between my department/team and other departments/teams. </a:t>
            </a:r>
          </a:p>
        </p:txBody>
      </p:sp>
      <p:sp>
        <p:nvSpPr>
          <p:cNvPr id="30"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86</a:t>
            </a:r>
          </a:p>
        </p:txBody>
      </p:sp>
      <p:sp>
        <p:nvSpPr>
          <p:cNvPr id="31"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32"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33" name="New shape"/>
          <p:cNvSpPr/>
          <p:nvPr/>
        </p:nvSpPr>
        <p:spPr>
          <a:xfrm>
            <a:off x="82359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Wellbeing</a:t>
            </a:r>
          </a:p>
        </p:txBody>
      </p:sp>
      <p:sp>
        <p:nvSpPr>
          <p:cNvPr id="39" name="New shape"/>
          <p:cNvSpPr/>
          <p:nvPr/>
        </p:nvSpPr>
        <p:spPr>
          <a:xfrm>
            <a:off x="5435600" y="355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2"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New shape"/>
          <p:cNvSpPr/>
          <p:nvPr/>
        </p:nvSpPr>
        <p:spPr>
          <a:xfrm>
            <a:off x="254000" y="3168650"/>
            <a:ext cx="317500" cy="2921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Wellbeing</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80</a:t>
            </a:r>
          </a:p>
        </p:txBody>
      </p:sp>
      <p:sp>
        <p:nvSpPr>
          <p:cNvPr id="13" name="New shape"/>
          <p:cNvSpPr/>
          <p:nvPr/>
        </p:nvSpPr>
        <p:spPr>
          <a:xfrm>
            <a:off x="65087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7" name="New shape"/>
          <p:cNvSpPr/>
          <p:nvPr/>
        </p:nvSpPr>
        <p:spPr>
          <a:xfrm>
            <a:off x="8235950" y="219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41</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There is usually sufficient staff in my department/team to handle the workload.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73</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16*</a:t>
            </a:r>
          </a:p>
        </p:txBody>
      </p:sp>
      <p:sp>
        <p:nvSpPr>
          <p:cNvPr id="26" name="New shape"/>
          <p:cNvSpPr/>
          <p:nvPr/>
        </p:nvSpPr>
        <p:spPr>
          <a:xfrm>
            <a:off x="82359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7"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a:off x="254000" y="3556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0"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FFFFFF"/>
                </a:solidFill>
                <a:latin typeface="arial"/>
              </a:defRPr>
            </a:pPr>
            <a:r>
              <a:rPr sz="1050" b="1" i="0" u="none" kern="200">
                <a:solidFill>
                  <a:srgbClr val="FFFFFF"/>
                </a:solidFill>
                <a:latin typeface="arial"/>
              </a:rPr>
              <a:t>45</a:t>
            </a:r>
          </a:p>
        </p:txBody>
      </p:sp>
      <p:sp>
        <p:nvSpPr>
          <p:cNvPr id="31"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generally able to balance my work and my personal responsibilities. </a:t>
            </a:r>
          </a:p>
        </p:txBody>
      </p:sp>
      <p:sp>
        <p:nvSpPr>
          <p:cNvPr id="33"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83</a:t>
            </a:r>
          </a:p>
        </p:txBody>
      </p:sp>
      <p:sp>
        <p:nvSpPr>
          <p:cNvPr id="34" name="New shape"/>
          <p:cNvSpPr/>
          <p:nvPr/>
        </p:nvSpPr>
        <p:spPr>
          <a:xfrm>
            <a:off x="6508750" y="314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35" name="New shape"/>
          <p:cNvSpPr/>
          <p:nvPr/>
        </p:nvSpPr>
        <p:spPr>
          <a:xfrm>
            <a:off x="7372350" y="3143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36" name="New shape"/>
          <p:cNvSpPr/>
          <p:nvPr/>
        </p:nvSpPr>
        <p:spPr>
          <a:xfrm>
            <a:off x="8235950" y="3143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37" name="New shape"/>
          <p:cNvSpPr/>
          <p:nvPr/>
        </p:nvSpPr>
        <p:spPr>
          <a:xfrm>
            <a:off x="254000" y="3716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46</a:t>
            </a:r>
          </a:p>
        </p:txBody>
      </p:sp>
      <p:sp>
        <p:nvSpPr>
          <p:cNvPr id="38" name="New shape"/>
          <p:cNvSpPr/>
          <p:nvPr/>
        </p:nvSpPr>
        <p:spPr>
          <a:xfrm>
            <a:off x="571500" y="360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cares about the wellbeing of employees. </a:t>
            </a:r>
            <a:r>
              <a:rPr sz="1400" b="0" i="0" u="none" kern="200">
                <a:solidFill>
                  <a:srgbClr val="000000"/>
                </a:solidFill>
                <a:latin typeface="arial"/>
              </a:rPr>
              <a:t> ⋆ </a:t>
            </a:r>
          </a:p>
        </p:txBody>
      </p:sp>
      <p:sp>
        <p:nvSpPr>
          <p:cNvPr id="40" name="New shape"/>
          <p:cNvSpPr/>
          <p:nvPr/>
        </p:nvSpPr>
        <p:spPr>
          <a:xfrm>
            <a:off x="5435600" y="3718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85</a:t>
            </a:r>
          </a:p>
        </p:txBody>
      </p:sp>
      <p:sp>
        <p:nvSpPr>
          <p:cNvPr id="41" name="New shape"/>
          <p:cNvSpPr/>
          <p:nvPr/>
        </p:nvSpPr>
        <p:spPr>
          <a:xfrm>
            <a:off x="6508750" y="365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42" name="New shape"/>
          <p:cNvSpPr/>
          <p:nvPr/>
        </p:nvSpPr>
        <p:spPr>
          <a:xfrm>
            <a:off x="7372350" y="365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43" name="New shape"/>
          <p:cNvSpPr/>
          <p:nvPr/>
        </p:nvSpPr>
        <p:spPr>
          <a:xfrm>
            <a:off x="8235950" y="365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COVID-19</a:t>
            </a:r>
          </a:p>
        </p:txBody>
      </p:sp>
      <p:sp>
        <p:nvSpPr>
          <p:cNvPr id="29" name="New shape"/>
          <p:cNvSpPr/>
          <p:nvPr/>
        </p:nvSpPr>
        <p:spPr>
          <a:xfrm>
            <a:off x="5435600" y="304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5435600" y="254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80264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71628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62992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5435600" y="215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54000" y="2159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5435600" y="1143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7162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7" name="New shape"/>
          <p:cNvSpPr/>
          <p:nvPr/>
        </p:nvSpPr>
        <p:spPr>
          <a:xfrm>
            <a:off x="80264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9" name="New shape"/>
          <p:cNvSpPr/>
          <p:nvPr/>
        </p:nvSpPr>
        <p:spPr>
          <a:xfrm>
            <a:off x="254000" y="2159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COVID-19</a:t>
            </a:r>
          </a:p>
        </p:txBody>
      </p:sp>
      <p:sp>
        <p:nvSpPr>
          <p:cNvPr id="11" name="New shape"/>
          <p:cNvSpPr/>
          <p:nvPr/>
        </p:nvSpPr>
        <p:spPr>
          <a:xfrm>
            <a:off x="5435600" y="22580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86</a:t>
            </a:r>
          </a:p>
        </p:txBody>
      </p:sp>
      <p:sp>
        <p:nvSpPr>
          <p:cNvPr id="13" name="New shape"/>
          <p:cNvSpPr/>
          <p:nvPr/>
        </p:nvSpPr>
        <p:spPr>
          <a:xfrm>
            <a:off x="65087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5" name="New shape"/>
          <p:cNvSpPr/>
          <p:nvPr/>
        </p:nvSpPr>
        <p:spPr>
          <a:xfrm>
            <a:off x="73723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17" name="New shape"/>
          <p:cNvSpPr/>
          <p:nvPr/>
        </p:nvSpPr>
        <p:spPr>
          <a:xfrm>
            <a:off x="8235950" y="2190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17*</a:t>
            </a:r>
          </a:p>
        </p:txBody>
      </p:sp>
      <p:sp>
        <p:nvSpPr>
          <p:cNvPr id="1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2700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50</a:t>
            </a:r>
          </a:p>
        </p:txBody>
      </p:sp>
      <p:sp>
        <p:nvSpPr>
          <p:cNvPr id="21" name="New shape"/>
          <p:cNvSpPr/>
          <p:nvPr/>
        </p:nvSpPr>
        <p:spPr>
          <a:xfrm>
            <a:off x="571500" y="258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trust our leaders to respond effectively to business challenges from the coronavirus. </a:t>
            </a:r>
          </a:p>
        </p:txBody>
      </p:sp>
      <p:sp>
        <p:nvSpPr>
          <p:cNvPr id="23" name="New shape"/>
          <p:cNvSpPr/>
          <p:nvPr/>
        </p:nvSpPr>
        <p:spPr>
          <a:xfrm>
            <a:off x="5435600" y="2702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24" name="New shape"/>
          <p:cNvSpPr/>
          <p:nvPr/>
        </p:nvSpPr>
        <p:spPr>
          <a:xfrm>
            <a:off x="6508750" y="263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5" name="New shape"/>
          <p:cNvSpPr/>
          <p:nvPr/>
        </p:nvSpPr>
        <p:spPr>
          <a:xfrm>
            <a:off x="7372350" y="263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26" name="New shape"/>
          <p:cNvSpPr/>
          <p:nvPr/>
        </p:nvSpPr>
        <p:spPr>
          <a:xfrm>
            <a:off x="8235950" y="263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7" name="New shape"/>
          <p:cNvSpPr/>
          <p:nvPr/>
        </p:nvSpPr>
        <p:spPr>
          <a:xfrm>
            <a:off x="254000" y="3208020"/>
            <a:ext cx="31750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50" b="1" i="0">
                <a:solidFill>
                  <a:srgbClr val="000000"/>
                </a:solidFill>
                <a:latin typeface="arial"/>
              </a:defRPr>
            </a:pPr>
            <a:r>
              <a:rPr sz="1050" b="1" i="0" u="none" kern="200">
                <a:solidFill>
                  <a:srgbClr val="000000"/>
                </a:solidFill>
                <a:latin typeface="arial"/>
              </a:rPr>
              <a:t>51</a:t>
            </a:r>
          </a:p>
        </p:txBody>
      </p:sp>
      <p:sp>
        <p:nvSpPr>
          <p:cNvPr id="28" name="New shape"/>
          <p:cNvSpPr/>
          <p:nvPr/>
        </p:nvSpPr>
        <p:spPr>
          <a:xfrm>
            <a:off x="571500" y="309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To what extent are you feeling anxious, distracted or worried due to the coronavirus? </a:t>
            </a:r>
          </a:p>
        </p:txBody>
      </p:sp>
      <p:sp>
        <p:nvSpPr>
          <p:cNvPr id="30" name="New shape"/>
          <p:cNvSpPr/>
          <p:nvPr/>
        </p:nvSpPr>
        <p:spPr>
          <a:xfrm>
            <a:off x="5435600" y="321056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82</a:t>
            </a:r>
          </a:p>
        </p:txBody>
      </p:sp>
      <p:sp>
        <p:nvSpPr>
          <p:cNvPr id="31" name="New shape"/>
          <p:cNvSpPr/>
          <p:nvPr/>
        </p:nvSpPr>
        <p:spPr>
          <a:xfrm>
            <a:off x="65087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11*</a:t>
            </a:r>
          </a:p>
        </p:txBody>
      </p:sp>
      <p:sp>
        <p:nvSpPr>
          <p:cNvPr id="32" name="New shape"/>
          <p:cNvSpPr/>
          <p:nvPr/>
        </p:nvSpPr>
        <p:spPr>
          <a:xfrm>
            <a:off x="73723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20*</a:t>
            </a:r>
          </a:p>
        </p:txBody>
      </p:sp>
      <p:sp>
        <p:nvSpPr>
          <p:cNvPr id="33" name="New shape"/>
          <p:cNvSpPr/>
          <p:nvPr/>
        </p:nvSpPr>
        <p:spPr>
          <a:xfrm>
            <a:off x="8235950" y="314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36*</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How to Read Results</a:t>
            </a:r>
          </a:p>
        </p:txBody>
      </p:sp>
      <p:sp>
        <p:nvSpPr>
          <p:cNvPr id="25" name="New shape"/>
          <p:cNvSpPr/>
          <p:nvPr/>
        </p:nvSpPr>
        <p:spPr>
          <a:xfrm>
            <a:off x="190500" y="2197100"/>
            <a:ext cx="8778240" cy="1968500"/>
          </a:xfrm>
          <a:prstGeom prst="rect">
            <a:avLst/>
          </a:prstGeom>
          <a:solidFill>
            <a:srgbClr val="FFFFFF"/>
          </a:solidFill>
          <a:ln w="0">
            <a:noFill/>
          </a:ln>
          <a:effectLst>
            <a:outerShdw blurRad="127000">
              <a:srgbClr val="000000">
                <a:alpha val="65882"/>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9" name="New shape"/>
          <p:cNvSpPr/>
          <p:nvPr/>
        </p:nvSpPr>
        <p:spPr>
          <a:xfrm>
            <a:off x="4611929" y="3619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5" name="New shape"/>
          <p:cNvSpPr/>
          <p:nvPr/>
        </p:nvSpPr>
        <p:spPr>
          <a:xfrm>
            <a:off x="508000" y="5981700"/>
            <a:ext cx="292100" cy="2921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6" name="New shape"/>
          <p:cNvSpPr/>
          <p:nvPr/>
        </p:nvSpPr>
        <p:spPr>
          <a:xfrm>
            <a:off x="508000" y="4813300"/>
            <a:ext cx="292100" cy="2921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p:cNvSpPr/>
          <p:nvPr/>
        </p:nvSpPr>
        <p:spPr>
          <a:xfrm>
            <a:off x="4611929" y="3111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6" name="New shape"/>
          <p:cNvSpPr/>
          <p:nvPr/>
        </p:nvSpPr>
        <p:spPr>
          <a:xfrm>
            <a:off x="444500" y="320040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New shape"/>
          <p:cNvSpPr/>
          <p:nvPr/>
        </p:nvSpPr>
        <p:spPr>
          <a:xfrm>
            <a:off x="4611929" y="26162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2"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10287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Scores</a:t>
            </a:r>
          </a:p>
        </p:txBody>
      </p:sp>
      <p:sp>
        <p:nvSpPr>
          <p:cNvPr id="4" name="New shape"/>
          <p:cNvSpPr/>
          <p:nvPr/>
        </p:nvSpPr>
        <p:spPr>
          <a:xfrm>
            <a:off x="254000" y="1206500"/>
            <a:ext cx="49784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fontScale="80000" lnSpcReduction="20000"/>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Scores shown are the total Percent Favorable (typically the top two options), or the Top Box. For example:</a:t>
            </a:r>
          </a:p>
        </p:txBody>
      </p:sp>
      <p:sp>
        <p:nvSpPr>
          <p:cNvPr id="5" name="New shape"/>
          <p:cNvSpPr/>
          <p:nvPr/>
        </p:nvSpPr>
        <p:spPr>
          <a:xfrm>
            <a:off x="25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800" b="0" i="0">
                <a:solidFill>
                  <a:srgbClr val="000000"/>
                </a:solidFill>
                <a:latin typeface="arial"/>
              </a:defRPr>
            </a:pPr>
            <a:r>
              <a:rPr sz="800" b="0" i="0" u="none" kern="200">
                <a:solidFill>
                  <a:srgbClr val="000000"/>
                </a:solidFill>
                <a:latin typeface="arial"/>
              </a:rPr>
              <a:t>Agree</a:t>
            </a:r>
          </a:p>
        </p:txBody>
      </p:sp>
      <p:sp>
        <p:nvSpPr>
          <p:cNvPr id="6" name="New shape"/>
          <p:cNvSpPr/>
          <p:nvPr/>
        </p:nvSpPr>
        <p:spPr>
          <a:xfrm>
            <a:off x="88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800" b="0" i="0">
                <a:solidFill>
                  <a:srgbClr val="000000"/>
                </a:solidFill>
                <a:latin typeface="arial"/>
              </a:defRPr>
            </a:pPr>
            <a:r>
              <a:rPr sz="800" b="0" i="0" u="none" kern="200">
                <a:solidFill>
                  <a:srgbClr val="000000"/>
                </a:solidFill>
                <a:latin typeface="arial"/>
              </a:rPr>
              <a:t>Tend to Agree</a:t>
            </a:r>
          </a:p>
        </p:txBody>
      </p:sp>
      <p:sp>
        <p:nvSpPr>
          <p:cNvPr id="7" name="New shape"/>
          <p:cNvSpPr/>
          <p:nvPr/>
        </p:nvSpPr>
        <p:spPr>
          <a:xfrm>
            <a:off x="152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800" b="0" i="0">
                <a:solidFill>
                  <a:srgbClr val="000000"/>
                </a:solidFill>
                <a:latin typeface="arial"/>
              </a:defRPr>
            </a:pPr>
            <a:r>
              <a:rPr sz="800" b="0" i="0" u="none" kern="200">
                <a:solidFill>
                  <a:srgbClr val="000000"/>
                </a:solidFill>
                <a:latin typeface="arial"/>
              </a:rPr>
              <a:t>?</a:t>
            </a:r>
          </a:p>
        </p:txBody>
      </p:sp>
      <p:sp>
        <p:nvSpPr>
          <p:cNvPr id="8" name="New shape"/>
          <p:cNvSpPr/>
          <p:nvPr/>
        </p:nvSpPr>
        <p:spPr>
          <a:xfrm>
            <a:off x="215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800" b="0" i="0">
                <a:solidFill>
                  <a:srgbClr val="000000"/>
                </a:solidFill>
                <a:latin typeface="arial"/>
              </a:defRPr>
            </a:pPr>
            <a:r>
              <a:rPr sz="800" b="0" i="0" u="none" kern="200">
                <a:solidFill>
                  <a:srgbClr val="000000"/>
                </a:solidFill>
                <a:latin typeface="arial"/>
              </a:rPr>
              <a:t>Tend to Disagree</a:t>
            </a:r>
          </a:p>
        </p:txBody>
      </p:sp>
      <p:sp>
        <p:nvSpPr>
          <p:cNvPr id="9" name="New shape"/>
          <p:cNvSpPr/>
          <p:nvPr/>
        </p:nvSpPr>
        <p:spPr>
          <a:xfrm>
            <a:off x="279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800" b="0" i="0">
                <a:solidFill>
                  <a:srgbClr val="000000"/>
                </a:solidFill>
                <a:latin typeface="arial"/>
              </a:defRPr>
            </a:pPr>
            <a:r>
              <a:rPr sz="800" b="0" i="0" u="none" kern="200">
                <a:solidFill>
                  <a:srgbClr val="000000"/>
                </a:solidFill>
                <a:latin typeface="arial"/>
              </a:rPr>
              <a:t>Disagree</a:t>
            </a:r>
          </a:p>
        </p:txBody>
      </p:sp>
      <p:sp>
        <p:nvSpPr>
          <p:cNvPr id="10" name="New shape"/>
          <p:cNvSpPr/>
          <p:nvPr/>
        </p:nvSpPr>
        <p:spPr>
          <a:xfrm>
            <a:off x="520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New shape"/>
          <p:cNvSpPr/>
          <p:nvPr/>
        </p:nvSpPr>
        <p:spPr>
          <a:xfrm>
            <a:off x="1155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179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New shape"/>
          <p:cNvSpPr/>
          <p:nvPr/>
        </p:nvSpPr>
        <p:spPr>
          <a:xfrm>
            <a:off x="2425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306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New shape"/>
          <p:cNvSpPr/>
          <p:nvPr/>
        </p:nvSpPr>
        <p:spPr>
          <a:xfrm>
            <a:off x="381000" y="1866900"/>
            <a:ext cx="1397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900" b="0" i="0">
                <a:solidFill>
                  <a:srgbClr val="81AD27"/>
                </a:solidFill>
                <a:latin typeface="arial"/>
              </a:defRPr>
            </a:pPr>
            <a:r>
              <a:rPr sz="900" b="0" i="0" u="none" kern="200">
                <a:solidFill>
                  <a:srgbClr val="81AD27"/>
                </a:solidFill>
                <a:latin typeface="arial"/>
              </a:rPr>
              <a:t>Top Box + Other Favorable</a:t>
            </a:r>
          </a:p>
        </p:txBody>
      </p:sp>
      <p:sp>
        <p:nvSpPr>
          <p:cNvPr id="16" name="New shape"/>
          <p:cNvSpPr/>
          <p:nvPr/>
        </p:nvSpPr>
        <p:spPr>
          <a:xfrm>
            <a:off x="5549900" y="1130300"/>
            <a:ext cx="3211068"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Differences and Colors</a:t>
            </a:r>
          </a:p>
        </p:txBody>
      </p:sp>
      <p:sp>
        <p:nvSpPr>
          <p:cNvPr id="17" name="New shape"/>
          <p:cNvSpPr/>
          <p:nvPr/>
        </p:nvSpPr>
        <p:spPr>
          <a:xfrm>
            <a:off x="5549900" y="1371600"/>
            <a:ext cx="3014472"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fontScale="90000" lnSpcReduction="20000"/>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Differences to norms are shown as % points. Norms may include past surveys, parent groups, industry, national or high performance benchmarks.</a:t>
            </a:r>
          </a:p>
        </p:txBody>
      </p:sp>
      <p:sp>
        <p:nvSpPr>
          <p:cNvPr id="18" name="New shape"/>
          <p:cNvSpPr/>
          <p:nvPr/>
        </p:nvSpPr>
        <p:spPr>
          <a:xfrm>
            <a:off x="1803400" y="1943100"/>
            <a:ext cx="32385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flipH="1">
            <a:off x="5041900" y="1943100"/>
            <a:ext cx="0" cy="330200"/>
          </a:xfrm>
          <a:prstGeom prst="line">
            <a:avLst/>
          </a:prstGeom>
          <a:ln w="12700" cmpd="sng">
            <a:solidFill>
              <a:srgbClr val="000000"/>
            </a:solidFill>
            <a:prstDash val="dash"/>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5524500" y="1943100"/>
            <a:ext cx="33528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1" name="New shape"/>
          <p:cNvSpPr/>
          <p:nvPr/>
        </p:nvSpPr>
        <p:spPr>
          <a:xfrm flipH="1">
            <a:off x="55245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2" name="New shape"/>
          <p:cNvSpPr/>
          <p:nvPr/>
        </p:nvSpPr>
        <p:spPr>
          <a:xfrm flipH="1">
            <a:off x="88900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3" name="New shape"/>
          <p:cNvSpPr/>
          <p:nvPr/>
        </p:nvSpPr>
        <p:spPr>
          <a:xfrm>
            <a:off x="5588000" y="5867400"/>
            <a:ext cx="1485900" cy="0"/>
          </a:xfrm>
          <a:prstGeom prst="line">
            <a:avLst/>
          </a:prstGeom>
          <a:ln w="12700" cmpd="sng">
            <a:solidFill>
              <a:srgbClr val="000000"/>
            </a:solidFill>
            <a:prstDash val="solid"/>
            <a:head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4" name="New shape"/>
          <p:cNvSpPr/>
          <p:nvPr/>
        </p:nvSpPr>
        <p:spPr>
          <a:xfrm>
            <a:off x="7264400" y="5867400"/>
            <a:ext cx="1485900" cy="0"/>
          </a:xfrm>
          <a:prstGeom prst="line">
            <a:avLst/>
          </a:prstGeom>
          <a:ln w="12700" cmpd="sng">
            <a:solidFill>
              <a:srgbClr val="000000"/>
            </a:solidFill>
            <a:prstDash val="solid"/>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6" name="New shape"/>
          <p:cNvSpPr/>
          <p:nvPr/>
        </p:nvSpPr>
        <p:spPr>
          <a:xfrm>
            <a:off x="342900" y="2273300"/>
            <a:ext cx="4345229"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For example:</a:t>
            </a:r>
          </a:p>
        </p:txBody>
      </p:sp>
      <p:sp>
        <p:nvSpPr>
          <p:cNvPr id="27" name="New shape"/>
          <p:cNvSpPr/>
          <p:nvPr/>
        </p:nvSpPr>
        <p:spPr>
          <a:xfrm>
            <a:off x="4611929"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Total Favorable Score</a:t>
            </a:r>
          </a:p>
        </p:txBody>
      </p:sp>
      <p:sp>
        <p:nvSpPr>
          <p:cNvPr id="28" name="New shape"/>
          <p:cNvSpPr/>
          <p:nvPr/>
        </p:nvSpPr>
        <p:spPr>
          <a:xfrm>
            <a:off x="5480975"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Historical</a:t>
            </a:r>
          </a:p>
        </p:txBody>
      </p:sp>
      <p:sp>
        <p:nvSpPr>
          <p:cNvPr id="29" name="New shape"/>
          <p:cNvSpPr/>
          <p:nvPr/>
        </p:nvSpPr>
        <p:spPr>
          <a:xfrm>
            <a:off x="6477021"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Parent Group</a:t>
            </a:r>
          </a:p>
        </p:txBody>
      </p:sp>
      <p:sp>
        <p:nvSpPr>
          <p:cNvPr id="30" name="New shape"/>
          <p:cNvSpPr/>
          <p:nvPr/>
        </p:nvSpPr>
        <p:spPr>
          <a:xfrm>
            <a:off x="7346066"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Company Overall</a:t>
            </a:r>
          </a:p>
        </p:txBody>
      </p:sp>
      <p:sp>
        <p:nvSpPr>
          <p:cNvPr id="31" name="New shape"/>
          <p:cNvSpPr/>
          <p:nvPr/>
        </p:nvSpPr>
        <p:spPr>
          <a:xfrm>
            <a:off x="8215113"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Industry Norm</a:t>
            </a:r>
          </a:p>
        </p:txBody>
      </p:sp>
      <p:sp>
        <p:nvSpPr>
          <p:cNvPr id="34"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5"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6" name="New shape"/>
          <p:cNvSpPr/>
          <p:nvPr/>
        </p:nvSpPr>
        <p:spPr>
          <a:xfrm>
            <a:off x="266700" y="2616200"/>
            <a:ext cx="130357" cy="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endParaRPr kern="200"/>
          </a:p>
        </p:txBody>
      </p:sp>
      <p:sp>
        <p:nvSpPr>
          <p:cNvPr id="37" name="New shape"/>
          <p:cNvSpPr/>
          <p:nvPr/>
        </p:nvSpPr>
        <p:spPr>
          <a:xfrm>
            <a:off x="397057" y="2647950"/>
            <a:ext cx="4214872"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Employee Engagement </a:t>
            </a:r>
          </a:p>
        </p:txBody>
      </p:sp>
      <p:sp>
        <p:nvSpPr>
          <p:cNvPr id="39" name="New shape"/>
          <p:cNvSpPr/>
          <p:nvPr/>
        </p:nvSpPr>
        <p:spPr>
          <a:xfrm>
            <a:off x="4611929" y="2778760"/>
            <a:ext cx="86904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76</a:t>
            </a:r>
          </a:p>
        </p:txBody>
      </p:sp>
      <p:sp>
        <p:nvSpPr>
          <p:cNvPr id="40" name="New shape"/>
          <p:cNvSpPr/>
          <p:nvPr/>
        </p:nvSpPr>
        <p:spPr>
          <a:xfrm>
            <a:off x="5693248"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41" name="New shape"/>
          <p:cNvSpPr/>
          <p:nvPr/>
        </p:nvSpPr>
        <p:spPr>
          <a:xfrm>
            <a:off x="6562293"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a:t>
            </a:r>
          </a:p>
        </p:txBody>
      </p:sp>
      <p:sp>
        <p:nvSpPr>
          <p:cNvPr id="42" name="New shape"/>
          <p:cNvSpPr/>
          <p:nvPr/>
        </p:nvSpPr>
        <p:spPr>
          <a:xfrm>
            <a:off x="7431339"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a:t>
            </a:r>
          </a:p>
        </p:txBody>
      </p:sp>
      <p:sp>
        <p:nvSpPr>
          <p:cNvPr id="43" name="New shape"/>
          <p:cNvSpPr/>
          <p:nvPr/>
        </p:nvSpPr>
        <p:spPr>
          <a:xfrm>
            <a:off x="8300386"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44"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5"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444500" y="32791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FFFFFF"/>
                </a:solidFill>
                <a:latin typeface="arial"/>
              </a:defRPr>
            </a:pPr>
            <a:r>
              <a:rPr kern="200"/>
              <a:t>3</a:t>
            </a:r>
          </a:p>
        </p:txBody>
      </p:sp>
      <p:sp>
        <p:nvSpPr>
          <p:cNvPr id="48" name="New shape"/>
          <p:cNvSpPr/>
          <p:nvPr/>
        </p:nvSpPr>
        <p:spPr>
          <a:xfrm>
            <a:off x="1054100" y="3143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a good understanding of our goals. </a:t>
            </a:r>
            <a:r>
              <a:rPr sz="1000" b="0" i="0" u="none" kern="200">
                <a:solidFill>
                  <a:srgbClr val="000000"/>
                </a:solidFill>
                <a:latin typeface="arial"/>
              </a:rPr>
              <a:t> ◎ </a:t>
            </a:r>
          </a:p>
        </p:txBody>
      </p:sp>
      <p:sp>
        <p:nvSpPr>
          <p:cNvPr id="50" name="New shape"/>
          <p:cNvSpPr/>
          <p:nvPr/>
        </p:nvSpPr>
        <p:spPr>
          <a:xfrm>
            <a:off x="4611929" y="3274060"/>
            <a:ext cx="86904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74</a:t>
            </a:r>
          </a:p>
        </p:txBody>
      </p:sp>
      <p:sp>
        <p:nvSpPr>
          <p:cNvPr id="51" name="New shape"/>
          <p:cNvSpPr/>
          <p:nvPr/>
        </p:nvSpPr>
        <p:spPr>
          <a:xfrm>
            <a:off x="5693248" y="320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52" name="New shape"/>
          <p:cNvSpPr/>
          <p:nvPr/>
        </p:nvSpPr>
        <p:spPr>
          <a:xfrm>
            <a:off x="6562293" y="320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53" name="New shape"/>
          <p:cNvSpPr/>
          <p:nvPr/>
        </p:nvSpPr>
        <p:spPr>
          <a:xfrm>
            <a:off x="7431339" y="320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54" name="New shape"/>
          <p:cNvSpPr/>
          <p:nvPr/>
        </p:nvSpPr>
        <p:spPr>
          <a:xfrm>
            <a:off x="8300386"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a:t>
            </a:r>
          </a:p>
        </p:txBody>
      </p:sp>
      <p:sp>
        <p:nvSpPr>
          <p:cNvPr id="55"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6"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7" name="New shape"/>
          <p:cNvSpPr/>
          <p:nvPr/>
        </p:nvSpPr>
        <p:spPr>
          <a:xfrm>
            <a:off x="444500" y="3787140"/>
            <a:ext cx="31750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12</a:t>
            </a:r>
          </a:p>
        </p:txBody>
      </p:sp>
      <p:sp>
        <p:nvSpPr>
          <p:cNvPr id="58" name="New shape"/>
          <p:cNvSpPr/>
          <p:nvPr/>
        </p:nvSpPr>
        <p:spPr>
          <a:xfrm>
            <a:off x="1054100" y="3651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have a good understanding of how my job contributes to achieving our goals. </a:t>
            </a:r>
            <a:r>
              <a:rPr sz="1400" b="0" i="0" u="none" kern="200">
                <a:solidFill>
                  <a:srgbClr val="000000"/>
                </a:solidFill>
                <a:latin typeface="arial"/>
              </a:rPr>
              <a:t> ⋆ </a:t>
            </a:r>
          </a:p>
        </p:txBody>
      </p:sp>
      <p:sp>
        <p:nvSpPr>
          <p:cNvPr id="60" name="New shape"/>
          <p:cNvSpPr/>
          <p:nvPr/>
        </p:nvSpPr>
        <p:spPr>
          <a:xfrm>
            <a:off x="4611929" y="3782060"/>
            <a:ext cx="86904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78</a:t>
            </a:r>
          </a:p>
        </p:txBody>
      </p:sp>
      <p:sp>
        <p:nvSpPr>
          <p:cNvPr id="61" name="New shape"/>
          <p:cNvSpPr/>
          <p:nvPr/>
        </p:nvSpPr>
        <p:spPr>
          <a:xfrm>
            <a:off x="5693248" y="371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62" name="New shape"/>
          <p:cNvSpPr/>
          <p:nvPr/>
        </p:nvSpPr>
        <p:spPr>
          <a:xfrm>
            <a:off x="6562293" y="3714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63" name="New shape"/>
          <p:cNvSpPr/>
          <p:nvPr/>
        </p:nvSpPr>
        <p:spPr>
          <a:xfrm>
            <a:off x="7431339" y="371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64" name="New shape"/>
          <p:cNvSpPr/>
          <p:nvPr/>
        </p:nvSpPr>
        <p:spPr>
          <a:xfrm>
            <a:off x="8300386" y="371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65" name="New shape"/>
          <p:cNvSpPr/>
          <p:nvPr/>
        </p:nvSpPr>
        <p:spPr>
          <a:xfrm>
            <a:off x="254000" y="44450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Icons (if applicable)</a:t>
            </a:r>
          </a:p>
        </p:txBody>
      </p:sp>
      <p:sp>
        <p:nvSpPr>
          <p:cNvPr id="67" name="New shape"/>
          <p:cNvSpPr/>
          <p:nvPr/>
        </p:nvSpPr>
        <p:spPr>
          <a:xfrm>
            <a:off x="508000" y="4813300"/>
            <a:ext cx="29210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200" b="1" i="0">
                <a:solidFill>
                  <a:srgbClr val="FFFFFF"/>
                </a:solidFill>
                <a:latin typeface="arial"/>
              </a:defRPr>
            </a:pPr>
            <a:r>
              <a:rPr sz="1200" b="1" i="0" u="none" kern="200">
                <a:solidFill>
                  <a:srgbClr val="FFFFFF"/>
                </a:solidFill>
                <a:latin typeface="arial"/>
              </a:rPr>
              <a:t>#</a:t>
            </a:r>
          </a:p>
        </p:txBody>
      </p:sp>
      <p:sp>
        <p:nvSpPr>
          <p:cNvPr id="68" name="New shape"/>
          <p:cNvSpPr/>
          <p:nvPr/>
        </p:nvSpPr>
        <p:spPr>
          <a:xfrm>
            <a:off x="952500" y="4819650"/>
            <a:ext cx="3175000" cy="2794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When a question number is shown in red it is a priority issue.</a:t>
            </a:r>
          </a:p>
        </p:txBody>
      </p:sp>
      <p:sp>
        <p:nvSpPr>
          <p:cNvPr id="69" name="New shape"/>
          <p:cNvSpPr/>
          <p:nvPr/>
        </p:nvSpPr>
        <p:spPr>
          <a:xfrm>
            <a:off x="508000" y="5105400"/>
            <a:ext cx="29210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a:t>
            </a:r>
          </a:p>
        </p:txBody>
      </p:sp>
      <p:sp>
        <p:nvSpPr>
          <p:cNvPr id="70" name="New shape"/>
          <p:cNvSpPr/>
          <p:nvPr/>
        </p:nvSpPr>
        <p:spPr>
          <a:xfrm>
            <a:off x="952500" y="5111750"/>
            <a:ext cx="3175000" cy="2794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Strategic Priority Question</a:t>
            </a:r>
          </a:p>
        </p:txBody>
      </p:sp>
      <p:sp>
        <p:nvSpPr>
          <p:cNvPr id="71" name="New shape"/>
          <p:cNvSpPr/>
          <p:nvPr/>
        </p:nvSpPr>
        <p:spPr>
          <a:xfrm>
            <a:off x="508000" y="5397500"/>
            <a:ext cx="29210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400" b="0" i="0">
                <a:solidFill>
                  <a:srgbClr val="000000"/>
                </a:solidFill>
                <a:latin typeface="arial"/>
              </a:defRPr>
            </a:pPr>
            <a:r>
              <a:rPr sz="1400" b="0" i="0" u="none" kern="200">
                <a:solidFill>
                  <a:srgbClr val="000000"/>
                </a:solidFill>
                <a:latin typeface="arial"/>
              </a:rPr>
              <a:t>⋆</a:t>
            </a:r>
          </a:p>
        </p:txBody>
      </p:sp>
      <p:sp>
        <p:nvSpPr>
          <p:cNvPr id="72" name="New shape"/>
          <p:cNvSpPr/>
          <p:nvPr/>
        </p:nvSpPr>
        <p:spPr>
          <a:xfrm>
            <a:off x="952500" y="5403850"/>
            <a:ext cx="3175000" cy="2794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Key driver question.</a:t>
            </a:r>
          </a:p>
        </p:txBody>
      </p:sp>
      <p:sp>
        <p:nvSpPr>
          <p:cNvPr id="73" name="New shape"/>
          <p:cNvSpPr/>
          <p:nvPr/>
        </p:nvSpPr>
        <p:spPr>
          <a:xfrm>
            <a:off x="508000" y="5689600"/>
            <a:ext cx="29210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00" b="0" i="0">
                <a:solidFill>
                  <a:srgbClr val="000000"/>
                </a:solidFill>
                <a:latin typeface="arial"/>
              </a:defRPr>
            </a:pPr>
            <a:r>
              <a:rPr sz="1000" b="0" i="0" u="none" kern="200">
                <a:solidFill>
                  <a:srgbClr val="000000"/>
                </a:solidFill>
                <a:latin typeface="arial"/>
              </a:rPr>
              <a:t>(N)</a:t>
            </a:r>
          </a:p>
        </p:txBody>
      </p:sp>
      <p:sp>
        <p:nvSpPr>
          <p:cNvPr id="74" name="New shape"/>
          <p:cNvSpPr/>
          <p:nvPr/>
        </p:nvSpPr>
        <p:spPr>
          <a:xfrm>
            <a:off x="952500" y="5695950"/>
            <a:ext cx="3175000" cy="2794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On some questions disagreeing is the favorable response.</a:t>
            </a:r>
          </a:p>
        </p:txBody>
      </p:sp>
      <p:sp>
        <p:nvSpPr>
          <p:cNvPr id="76" name="New shape"/>
          <p:cNvSpPr/>
          <p:nvPr/>
        </p:nvSpPr>
        <p:spPr>
          <a:xfrm>
            <a:off x="508000" y="5981700"/>
            <a:ext cx="29210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000" b="0" i="0">
                <a:solidFill>
                  <a:srgbClr val="4A4A4A"/>
                </a:solidFill>
                <a:latin typeface="arial"/>
              </a:defRPr>
            </a:pPr>
            <a:r>
              <a:rPr sz="1000" b="0" i="0" u="none" kern="200">
                <a:solidFill>
                  <a:srgbClr val="4A4A4A"/>
                </a:solidFill>
                <a:latin typeface="arial"/>
              </a:rPr>
              <a:t>n/a</a:t>
            </a:r>
          </a:p>
        </p:txBody>
      </p:sp>
      <p:sp>
        <p:nvSpPr>
          <p:cNvPr id="77" name="New shape"/>
          <p:cNvSpPr/>
          <p:nvPr/>
        </p:nvSpPr>
        <p:spPr>
          <a:xfrm>
            <a:off x="952500" y="5988050"/>
            <a:ext cx="3175000" cy="2794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Score not available</a:t>
            </a:r>
          </a:p>
        </p:txBody>
      </p:sp>
      <p:sp>
        <p:nvSpPr>
          <p:cNvPr id="78" name="New shape"/>
          <p:cNvSpPr/>
          <p:nvPr/>
        </p:nvSpPr>
        <p:spPr>
          <a:xfrm>
            <a:off x="5461000" y="4445000"/>
            <a:ext cx="71120" cy="2133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400" b="0" i="0" kern="200">
                <a:solidFill>
                  <a:srgbClr val="000000"/>
                </a:solidFill>
                <a:latin typeface="arial"/>
              </a:defRPr>
            </a:pPr>
            <a:r>
              <a:rPr kern="200"/>
              <a:t>*</a:t>
            </a:r>
          </a:p>
        </p:txBody>
      </p:sp>
      <p:sp>
        <p:nvSpPr>
          <p:cNvPr id="79" name="New shape"/>
          <p:cNvSpPr/>
          <p:nvPr/>
        </p:nvSpPr>
        <p:spPr>
          <a:xfrm>
            <a:off x="5582920" y="4445000"/>
            <a:ext cx="334264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1" i="0" u="none" kern="200">
                <a:solidFill>
                  <a:srgbClr val="000000"/>
                </a:solidFill>
                <a:latin typeface="arial"/>
              </a:rPr>
              <a:t>Statistically significant</a:t>
            </a:r>
            <a:r>
              <a:rPr sz="900" b="0" i="0" u="none" kern="200">
                <a:solidFill>
                  <a:srgbClr val="000000"/>
                </a:solidFill>
                <a:latin typeface="arial"/>
              </a:rPr>
              <a:t> differences are indicated with asterisks and darker colors. They are meaningful differences, where we are 95% confident it did not occur by chance. The cut-off for significance varies according to the size of the groups being compared. Small groups require a bigger difference for it to be significant.</a:t>
            </a:r>
          </a:p>
        </p:txBody>
      </p:sp>
      <p:sp>
        <p:nvSpPr>
          <p:cNvPr id="80" name="New shape"/>
          <p:cNvSpPr/>
          <p:nvPr/>
        </p:nvSpPr>
        <p:spPr>
          <a:xfrm>
            <a:off x="5581650" y="546100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81" name="New shape"/>
          <p:cNvSpPr/>
          <p:nvPr/>
        </p:nvSpPr>
        <p:spPr>
          <a:xfrm>
            <a:off x="6267450" y="546100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82" name="New shape"/>
          <p:cNvSpPr/>
          <p:nvPr/>
        </p:nvSpPr>
        <p:spPr>
          <a:xfrm>
            <a:off x="6953250" y="546100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0</a:t>
            </a:r>
          </a:p>
        </p:txBody>
      </p:sp>
      <p:sp>
        <p:nvSpPr>
          <p:cNvPr id="83" name="New shape"/>
          <p:cNvSpPr/>
          <p:nvPr/>
        </p:nvSpPr>
        <p:spPr>
          <a:xfrm>
            <a:off x="7639050" y="546100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84" name="New shape"/>
          <p:cNvSpPr/>
          <p:nvPr/>
        </p:nvSpPr>
        <p:spPr>
          <a:xfrm>
            <a:off x="8324850" y="546100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85" name="New shape"/>
          <p:cNvSpPr/>
          <p:nvPr/>
        </p:nvSpPr>
        <p:spPr>
          <a:xfrm>
            <a:off x="55118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ctr" hangingPunct="0">
              <a:spcBef>
                <a:spcPct val="0"/>
              </a:spcBef>
              <a:spcAft>
                <a:spcPct val="100000"/>
              </a:spcAft>
              <a:buNone/>
              <a:defRPr sz="700" b="0" i="0">
                <a:solidFill>
                  <a:srgbClr val="000000"/>
                </a:solidFill>
                <a:latin typeface="arial"/>
              </a:defRPr>
            </a:pPr>
            <a:r>
              <a:rPr sz="700" b="0" i="0" u="none" kern="200">
                <a:solidFill>
                  <a:srgbClr val="000000"/>
                </a:solidFill>
                <a:latin typeface="arial"/>
              </a:rPr>
              <a:t>Significantly lower vs comparison</a:t>
            </a:r>
          </a:p>
        </p:txBody>
      </p:sp>
      <p:sp>
        <p:nvSpPr>
          <p:cNvPr id="86" name="New shape"/>
          <p:cNvSpPr/>
          <p:nvPr/>
        </p:nvSpPr>
        <p:spPr>
          <a:xfrm>
            <a:off x="61976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ctr" hangingPunct="0">
              <a:spcBef>
                <a:spcPct val="0"/>
              </a:spcBef>
              <a:spcAft>
                <a:spcPct val="100000"/>
              </a:spcAft>
              <a:buNone/>
              <a:defRPr sz="700" b="0" i="0">
                <a:solidFill>
                  <a:srgbClr val="000000"/>
                </a:solidFill>
                <a:latin typeface="arial"/>
              </a:defRPr>
            </a:pPr>
            <a:r>
              <a:rPr sz="700" b="0" i="0" u="none" kern="200">
                <a:solidFill>
                  <a:srgbClr val="000000"/>
                </a:solidFill>
                <a:latin typeface="arial"/>
              </a:rPr>
              <a:t>Lower, but not significant</a:t>
            </a:r>
          </a:p>
        </p:txBody>
      </p:sp>
      <p:sp>
        <p:nvSpPr>
          <p:cNvPr id="87" name="New shape"/>
          <p:cNvSpPr/>
          <p:nvPr/>
        </p:nvSpPr>
        <p:spPr>
          <a:xfrm>
            <a:off x="68834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ctr" hangingPunct="0">
              <a:spcBef>
                <a:spcPct val="0"/>
              </a:spcBef>
              <a:spcAft>
                <a:spcPct val="100000"/>
              </a:spcAft>
              <a:buNone/>
              <a:defRPr sz="700" b="0" i="0">
                <a:solidFill>
                  <a:srgbClr val="000000"/>
                </a:solidFill>
                <a:latin typeface="arial"/>
              </a:defRPr>
            </a:pPr>
            <a:r>
              <a:rPr sz="700" b="0" i="0" u="none" kern="200">
                <a:solidFill>
                  <a:srgbClr val="000000"/>
                </a:solidFill>
                <a:latin typeface="arial"/>
              </a:rPr>
              <a:t>No Difference</a:t>
            </a:r>
          </a:p>
        </p:txBody>
      </p:sp>
      <p:sp>
        <p:nvSpPr>
          <p:cNvPr id="88" name="New shape"/>
          <p:cNvSpPr/>
          <p:nvPr/>
        </p:nvSpPr>
        <p:spPr>
          <a:xfrm>
            <a:off x="75692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ctr" hangingPunct="0">
              <a:spcBef>
                <a:spcPct val="0"/>
              </a:spcBef>
              <a:spcAft>
                <a:spcPct val="100000"/>
              </a:spcAft>
              <a:buNone/>
              <a:defRPr sz="700" b="0" i="0">
                <a:solidFill>
                  <a:srgbClr val="000000"/>
                </a:solidFill>
                <a:latin typeface="arial"/>
              </a:defRPr>
            </a:pPr>
            <a:r>
              <a:rPr sz="700" b="0" i="0" u="none" kern="200">
                <a:solidFill>
                  <a:srgbClr val="000000"/>
                </a:solidFill>
                <a:latin typeface="arial"/>
              </a:rPr>
              <a:t>Higher, but not significant</a:t>
            </a:r>
          </a:p>
        </p:txBody>
      </p:sp>
      <p:sp>
        <p:nvSpPr>
          <p:cNvPr id="89" name="New shape"/>
          <p:cNvSpPr/>
          <p:nvPr/>
        </p:nvSpPr>
        <p:spPr>
          <a:xfrm>
            <a:off x="82550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ctr" hangingPunct="0">
              <a:spcBef>
                <a:spcPct val="0"/>
              </a:spcBef>
              <a:spcAft>
                <a:spcPct val="100000"/>
              </a:spcAft>
              <a:buNone/>
              <a:defRPr sz="700" b="0" i="0">
                <a:solidFill>
                  <a:srgbClr val="000000"/>
                </a:solidFill>
                <a:latin typeface="arial"/>
              </a:defRPr>
            </a:pPr>
            <a:r>
              <a:rPr sz="700" b="0" i="0" u="none" kern="200">
                <a:solidFill>
                  <a:srgbClr val="000000"/>
                </a:solidFill>
                <a:latin typeface="arial"/>
              </a:rPr>
              <a:t>Significantly higher vs comparison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Key Driver Questions - Sustainable Engagement</a:t>
            </a:r>
          </a:p>
        </p:txBody>
      </p:sp>
      <p:sp>
        <p:nvSpPr>
          <p:cNvPr id="71" name="New shape"/>
          <p:cNvSpPr/>
          <p:nvPr/>
        </p:nvSpPr>
        <p:spPr>
          <a:xfrm>
            <a:off x="2844800" y="4799584"/>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0" name="New shape"/>
          <p:cNvSpPr/>
          <p:nvPr/>
        </p:nvSpPr>
        <p:spPr>
          <a:xfrm>
            <a:off x="2844800" y="4094988"/>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p:cNvSpPr/>
          <p:nvPr/>
        </p:nvSpPr>
        <p:spPr>
          <a:xfrm>
            <a:off x="2844800" y="3390392"/>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New shape"/>
          <p:cNvSpPr/>
          <p:nvPr/>
        </p:nvSpPr>
        <p:spPr>
          <a:xfrm>
            <a:off x="2844800" y="2685796"/>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p:cNvSpPr/>
          <p:nvPr/>
        </p:nvSpPr>
        <p:spPr>
          <a:xfrm>
            <a:off x="2844800" y="200660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New shape"/>
          <p:cNvSpPr/>
          <p:nvPr/>
        </p:nvSpPr>
        <p:spPr>
          <a:xfrm>
            <a:off x="7289800" y="3355340"/>
            <a:ext cx="1554480" cy="952500"/>
          </a:xfrm>
          <a:prstGeom prst="roundRect">
            <a:avLst>
              <a:gd name="adj" fmla="val 4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844800" y="914400"/>
            <a:ext cx="863600" cy="10795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540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 </a:t>
            </a:r>
            <a:br>
              <a:rPr sz="1100" b="0" i="0" u="none" kern="200">
                <a:solidFill>
                  <a:srgbClr val="000000"/>
                </a:solidFill>
                <a:latin typeface="arial"/>
              </a:rPr>
            </a:br>
            <a:r>
              <a:rPr sz="1000" b="0" i="0" u="none" kern="200">
                <a:solidFill>
                  <a:srgbClr val="A6A6A6"/>
                </a:solidFill>
                <a:latin typeface="arial"/>
              </a:rPr>
              <a:t>(386)</a:t>
            </a:r>
          </a:p>
        </p:txBody>
      </p:sp>
      <p:sp>
        <p:nvSpPr>
          <p:cNvPr id="6" name="New shape"/>
          <p:cNvSpPr/>
          <p:nvPr/>
        </p:nvSpPr>
        <p:spPr>
          <a:xfrm>
            <a:off x="11176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 name="New shape"/>
          <p:cNvSpPr/>
          <p:nvPr/>
        </p:nvSpPr>
        <p:spPr>
          <a:xfrm>
            <a:off x="11176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 </a:t>
            </a:r>
            <a:br>
              <a:rPr sz="1100" b="0" i="0" u="none" kern="200">
                <a:solidFill>
                  <a:srgbClr val="000000"/>
                </a:solidFill>
                <a:latin typeface="arial"/>
              </a:rPr>
            </a:br>
            <a:r>
              <a:rPr sz="1000" b="0" i="0" u="none" kern="200">
                <a:solidFill>
                  <a:srgbClr val="A6A6A6"/>
                </a:solidFill>
                <a:latin typeface="arial"/>
              </a:rPr>
              <a:t>(10,014)</a:t>
            </a:r>
          </a:p>
        </p:txBody>
      </p:sp>
      <p:sp>
        <p:nvSpPr>
          <p:cNvPr id="8" name="New shape"/>
          <p:cNvSpPr/>
          <p:nvPr/>
        </p:nvSpPr>
        <p:spPr>
          <a:xfrm>
            <a:off x="19812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 name="New shape"/>
          <p:cNvSpPr/>
          <p:nvPr/>
        </p:nvSpPr>
        <p:spPr>
          <a:xfrm>
            <a:off x="19812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 </a:t>
            </a:r>
            <a:br>
              <a:rPr sz="1100" b="0" i="0" u="none" kern="200">
                <a:solidFill>
                  <a:srgbClr val="000000"/>
                </a:solidFill>
                <a:latin typeface="arial"/>
              </a:rPr>
            </a:br>
            <a:r>
              <a:rPr sz="1000" b="0" i="0" u="none" kern="200">
                <a:solidFill>
                  <a:srgbClr val="A6A6A6"/>
                </a:solidFill>
                <a:latin typeface="arial"/>
              </a:rPr>
              <a:t>(145,290)</a:t>
            </a:r>
          </a:p>
        </p:txBody>
      </p:sp>
      <p:sp>
        <p:nvSpPr>
          <p:cNvPr id="11" name="New shape"/>
          <p:cNvSpPr/>
          <p:nvPr/>
        </p:nvSpPr>
        <p:spPr>
          <a:xfrm>
            <a:off x="28448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 name="New shape"/>
          <p:cNvSpPr/>
          <p:nvPr/>
        </p:nvSpPr>
        <p:spPr>
          <a:xfrm>
            <a:off x="28448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3708400" y="914400"/>
            <a:ext cx="5172964"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6" name="New shape"/>
          <p:cNvSpPr/>
          <p:nvPr/>
        </p:nvSpPr>
        <p:spPr>
          <a:xfrm>
            <a:off x="2540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7" name="New shape"/>
          <p:cNvSpPr/>
          <p:nvPr/>
        </p:nvSpPr>
        <p:spPr>
          <a:xfrm>
            <a:off x="463550" y="2200148"/>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sz="1200" b="0">
                <a:latin typeface="arial"/>
              </a:rPr>
              <a:t>n/a</a:t>
            </a:r>
          </a:p>
        </p:txBody>
      </p:sp>
      <p:sp>
        <p:nvSpPr>
          <p:cNvPr id="18" name="New shape"/>
          <p:cNvSpPr/>
          <p:nvPr/>
        </p:nvSpPr>
        <p:spPr>
          <a:xfrm>
            <a:off x="11176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9" name="New shape"/>
          <p:cNvSpPr/>
          <p:nvPr/>
        </p:nvSpPr>
        <p:spPr>
          <a:xfrm>
            <a:off x="1327150" y="2200148"/>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20" name="New shape"/>
          <p:cNvSpPr/>
          <p:nvPr/>
        </p:nvSpPr>
        <p:spPr>
          <a:xfrm>
            <a:off x="19812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1" name="New shape"/>
          <p:cNvSpPr/>
          <p:nvPr/>
        </p:nvSpPr>
        <p:spPr>
          <a:xfrm>
            <a:off x="2190750" y="220014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3" name="New shape"/>
          <p:cNvSpPr/>
          <p:nvPr/>
        </p:nvSpPr>
        <p:spPr>
          <a:xfrm>
            <a:off x="28448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4" name="New shape"/>
          <p:cNvSpPr/>
          <p:nvPr/>
        </p:nvSpPr>
        <p:spPr>
          <a:xfrm>
            <a:off x="2844800" y="2267458"/>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kern="200"/>
              <a:t>85</a:t>
            </a:r>
          </a:p>
        </p:txBody>
      </p:sp>
      <p:sp>
        <p:nvSpPr>
          <p:cNvPr id="25" name="New shape"/>
          <p:cNvSpPr/>
          <p:nvPr/>
        </p:nvSpPr>
        <p:spPr>
          <a:xfrm>
            <a:off x="3708400" y="200660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6" name="New shape"/>
          <p:cNvSpPr/>
          <p:nvPr/>
        </p:nvSpPr>
        <p:spPr>
          <a:xfrm>
            <a:off x="3759200" y="2121097"/>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1" i="0" u="none" kern="200">
                <a:solidFill>
                  <a:srgbClr val="000000"/>
                </a:solidFill>
                <a:latin typeface="arial"/>
              </a:rPr>
              <a:t>Wellbeing:</a:t>
            </a:r>
            <a:r>
              <a:rPr sz="1050" b="0" i="0" u="none" kern="200">
                <a:solidFill>
                  <a:srgbClr val="000000"/>
                </a:solidFill>
                <a:latin typeface="arial"/>
              </a:rPr>
              <a:t> This organization cares about the wellbeing of employees. </a:t>
            </a:r>
          </a:p>
        </p:txBody>
      </p:sp>
      <p:sp>
        <p:nvSpPr>
          <p:cNvPr id="27" name="New shape"/>
          <p:cNvSpPr/>
          <p:nvPr/>
        </p:nvSpPr>
        <p:spPr>
          <a:xfrm>
            <a:off x="6731000" y="2006600"/>
            <a:ext cx="4318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pic>
        <p:nvPicPr>
          <p:cNvPr id="28" name="New picture"/>
          <p:cNvPicPr/>
          <p:nvPr/>
        </p:nvPicPr>
        <p:blipFill>
          <a:blip r:embed="rId3"/>
          <a:stretch>
            <a:fillRect/>
          </a:stretch>
        </p:blipFill>
        <p:spPr>
          <a:xfrm>
            <a:off x="6794500" y="2158175"/>
            <a:ext cx="410210" cy="3346831"/>
          </a:xfrm>
          <a:prstGeom prst="rect">
            <a:avLst/>
          </a:prstGeom>
          <a:ln>
            <a:noFill/>
          </a:ln>
        </p:spPr>
      </p:pic>
      <p:sp>
        <p:nvSpPr>
          <p:cNvPr id="29" name="New shape"/>
          <p:cNvSpPr/>
          <p:nvPr/>
        </p:nvSpPr>
        <p:spPr>
          <a:xfrm>
            <a:off x="7162800" y="20066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1" name="New shape"/>
          <p:cNvSpPr/>
          <p:nvPr/>
        </p:nvSpPr>
        <p:spPr>
          <a:xfrm>
            <a:off x="7289800" y="3379153"/>
            <a:ext cx="1554480" cy="90487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1" i="0">
                <a:solidFill>
                  <a:srgbClr val="4A4A4A"/>
                </a:solidFill>
                <a:latin typeface="arial"/>
              </a:defRPr>
            </a:pPr>
            <a:r>
              <a:rPr sz="1100" b="1" i="0" u="none" kern="200">
                <a:solidFill>
                  <a:srgbClr val="4A4A4A"/>
                </a:solidFill>
                <a:latin typeface="arial"/>
              </a:rPr>
              <a:t>Sustainable Engagement</a:t>
            </a:r>
          </a:p>
        </p:txBody>
      </p:sp>
      <p:sp>
        <p:nvSpPr>
          <p:cNvPr id="32" name="New shape"/>
          <p:cNvSpPr/>
          <p:nvPr/>
        </p:nvSpPr>
        <p:spPr>
          <a:xfrm>
            <a:off x="2540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3" name="New shape"/>
          <p:cNvSpPr/>
          <p:nvPr/>
        </p:nvSpPr>
        <p:spPr>
          <a:xfrm>
            <a:off x="463550" y="2879344"/>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34" name="New shape"/>
          <p:cNvSpPr/>
          <p:nvPr/>
        </p:nvSpPr>
        <p:spPr>
          <a:xfrm>
            <a:off x="11176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5" name="New shape"/>
          <p:cNvSpPr/>
          <p:nvPr/>
        </p:nvSpPr>
        <p:spPr>
          <a:xfrm>
            <a:off x="1327150" y="2879344"/>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36" name="New shape"/>
          <p:cNvSpPr/>
          <p:nvPr/>
        </p:nvSpPr>
        <p:spPr>
          <a:xfrm>
            <a:off x="19812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2190750" y="2879344"/>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39" name="New shape"/>
          <p:cNvSpPr/>
          <p:nvPr/>
        </p:nvSpPr>
        <p:spPr>
          <a:xfrm>
            <a:off x="28448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0" name="New shape"/>
          <p:cNvSpPr/>
          <p:nvPr/>
        </p:nvSpPr>
        <p:spPr>
          <a:xfrm>
            <a:off x="2844800" y="2946654"/>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kern="200"/>
              <a:t>91</a:t>
            </a:r>
          </a:p>
        </p:txBody>
      </p:sp>
      <p:sp>
        <p:nvSpPr>
          <p:cNvPr id="41" name="New shape"/>
          <p:cNvSpPr/>
          <p:nvPr/>
        </p:nvSpPr>
        <p:spPr>
          <a:xfrm>
            <a:off x="3708400" y="2685796"/>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2" name="New shape"/>
          <p:cNvSpPr/>
          <p:nvPr/>
        </p:nvSpPr>
        <p:spPr>
          <a:xfrm>
            <a:off x="3759200" y="2800293"/>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1" i="0" u="none" kern="200">
                <a:solidFill>
                  <a:srgbClr val="000000"/>
                </a:solidFill>
                <a:latin typeface="arial"/>
              </a:rPr>
              <a:t>Perform:</a:t>
            </a:r>
            <a:r>
              <a:rPr sz="1050" b="0" i="0" u="none" kern="200">
                <a:solidFill>
                  <a:srgbClr val="000000"/>
                </a:solidFill>
                <a:latin typeface="arial"/>
              </a:rPr>
              <a:t> My department/team operates efficiently. </a:t>
            </a:r>
          </a:p>
        </p:txBody>
      </p:sp>
      <p:sp>
        <p:nvSpPr>
          <p:cNvPr id="43" name="New shape"/>
          <p:cNvSpPr/>
          <p:nvPr/>
        </p:nvSpPr>
        <p:spPr>
          <a:xfrm>
            <a:off x="2540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4" name="New shape"/>
          <p:cNvSpPr/>
          <p:nvPr/>
        </p:nvSpPr>
        <p:spPr>
          <a:xfrm>
            <a:off x="463550" y="358394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45" name="New shape"/>
          <p:cNvSpPr/>
          <p:nvPr/>
        </p:nvSpPr>
        <p:spPr>
          <a:xfrm>
            <a:off x="11176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1327150" y="358394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47" name="New shape"/>
          <p:cNvSpPr/>
          <p:nvPr/>
        </p:nvSpPr>
        <p:spPr>
          <a:xfrm>
            <a:off x="19812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8" name="New shape"/>
          <p:cNvSpPr/>
          <p:nvPr/>
        </p:nvSpPr>
        <p:spPr>
          <a:xfrm>
            <a:off x="2190750" y="358394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50" name="New shape"/>
          <p:cNvSpPr/>
          <p:nvPr/>
        </p:nvSpPr>
        <p:spPr>
          <a:xfrm>
            <a:off x="28448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1" name="New shape"/>
          <p:cNvSpPr/>
          <p:nvPr/>
        </p:nvSpPr>
        <p:spPr>
          <a:xfrm>
            <a:off x="2844800" y="3651250"/>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kern="200"/>
              <a:t>95</a:t>
            </a:r>
          </a:p>
        </p:txBody>
      </p:sp>
      <p:sp>
        <p:nvSpPr>
          <p:cNvPr id="52" name="New shape"/>
          <p:cNvSpPr/>
          <p:nvPr/>
        </p:nvSpPr>
        <p:spPr>
          <a:xfrm>
            <a:off x="3708400" y="3390392"/>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3" name="New shape"/>
          <p:cNvSpPr/>
          <p:nvPr/>
        </p:nvSpPr>
        <p:spPr>
          <a:xfrm>
            <a:off x="3759200" y="3504888"/>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0000" lnSpcReduction="20000"/>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1" i="0" u="none" kern="200">
                <a:solidFill>
                  <a:srgbClr val="000000"/>
                </a:solidFill>
                <a:latin typeface="arial"/>
              </a:rPr>
              <a:t>Customer Centric:</a:t>
            </a:r>
            <a:r>
              <a:rPr sz="1050" b="0" i="0" u="none" kern="200">
                <a:solidFill>
                  <a:srgbClr val="000000"/>
                </a:solidFill>
                <a:latin typeface="arial"/>
              </a:rPr>
              <a:t> I have enough flexibility in my job to do what is necessary to provide good service to my customers. </a:t>
            </a:r>
          </a:p>
        </p:txBody>
      </p:sp>
      <p:sp>
        <p:nvSpPr>
          <p:cNvPr id="54" name="New shape"/>
          <p:cNvSpPr/>
          <p:nvPr/>
        </p:nvSpPr>
        <p:spPr>
          <a:xfrm>
            <a:off x="2540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p:cNvSpPr/>
          <p:nvPr/>
        </p:nvSpPr>
        <p:spPr>
          <a:xfrm>
            <a:off x="463550" y="4288536"/>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56" name="New shape"/>
          <p:cNvSpPr/>
          <p:nvPr/>
        </p:nvSpPr>
        <p:spPr>
          <a:xfrm>
            <a:off x="11176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7" name="New shape"/>
          <p:cNvSpPr/>
          <p:nvPr/>
        </p:nvSpPr>
        <p:spPr>
          <a:xfrm>
            <a:off x="1327150" y="4288536"/>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16*</a:t>
            </a:r>
          </a:p>
        </p:txBody>
      </p:sp>
      <p:sp>
        <p:nvSpPr>
          <p:cNvPr id="58" name="New shape"/>
          <p:cNvSpPr/>
          <p:nvPr/>
        </p:nvSpPr>
        <p:spPr>
          <a:xfrm>
            <a:off x="19812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9" name="New shape"/>
          <p:cNvSpPr/>
          <p:nvPr/>
        </p:nvSpPr>
        <p:spPr>
          <a:xfrm>
            <a:off x="2190750" y="4288536"/>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61" name="New shape"/>
          <p:cNvSpPr/>
          <p:nvPr/>
        </p:nvSpPr>
        <p:spPr>
          <a:xfrm>
            <a:off x="28448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2" name="New shape"/>
          <p:cNvSpPr/>
          <p:nvPr/>
        </p:nvSpPr>
        <p:spPr>
          <a:xfrm>
            <a:off x="2844800" y="4355846"/>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kern="200"/>
              <a:t>86</a:t>
            </a:r>
          </a:p>
        </p:txBody>
      </p:sp>
      <p:sp>
        <p:nvSpPr>
          <p:cNvPr id="63" name="New shape"/>
          <p:cNvSpPr/>
          <p:nvPr/>
        </p:nvSpPr>
        <p:spPr>
          <a:xfrm>
            <a:off x="3708400" y="4094988"/>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4" name="New shape"/>
          <p:cNvSpPr/>
          <p:nvPr/>
        </p:nvSpPr>
        <p:spPr>
          <a:xfrm>
            <a:off x="3759200" y="4209485"/>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1" i="0" u="none" kern="200">
                <a:solidFill>
                  <a:srgbClr val="000000"/>
                </a:solidFill>
                <a:latin typeface="arial"/>
              </a:rPr>
              <a:t>Leadership and Direction:</a:t>
            </a:r>
            <a:r>
              <a:rPr sz="1050" b="0" i="0" u="none" kern="200">
                <a:solidFill>
                  <a:srgbClr val="000000"/>
                </a:solidFill>
                <a:latin typeface="arial"/>
              </a:rPr>
              <a:t> I have confidence in the decisions made by Senior Leadership. </a:t>
            </a:r>
          </a:p>
        </p:txBody>
      </p:sp>
      <p:sp>
        <p:nvSpPr>
          <p:cNvPr id="65" name="New shape"/>
          <p:cNvSpPr/>
          <p:nvPr/>
        </p:nvSpPr>
        <p:spPr>
          <a:xfrm>
            <a:off x="2540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6" name="New shape"/>
          <p:cNvSpPr/>
          <p:nvPr/>
        </p:nvSpPr>
        <p:spPr>
          <a:xfrm>
            <a:off x="463550" y="4993132"/>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67" name="New shape"/>
          <p:cNvSpPr/>
          <p:nvPr/>
        </p:nvSpPr>
        <p:spPr>
          <a:xfrm>
            <a:off x="11176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8" name="New shape"/>
          <p:cNvSpPr/>
          <p:nvPr/>
        </p:nvSpPr>
        <p:spPr>
          <a:xfrm>
            <a:off x="1327150" y="4993132"/>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69" name="New shape"/>
          <p:cNvSpPr/>
          <p:nvPr/>
        </p:nvSpPr>
        <p:spPr>
          <a:xfrm>
            <a:off x="19812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0" name="New shape"/>
          <p:cNvSpPr/>
          <p:nvPr/>
        </p:nvSpPr>
        <p:spPr>
          <a:xfrm>
            <a:off x="2190750" y="4993132"/>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72" name="New shape"/>
          <p:cNvSpPr/>
          <p:nvPr/>
        </p:nvSpPr>
        <p:spPr>
          <a:xfrm>
            <a:off x="28448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3" name="New shape"/>
          <p:cNvSpPr/>
          <p:nvPr/>
        </p:nvSpPr>
        <p:spPr>
          <a:xfrm>
            <a:off x="2844800" y="5060442"/>
            <a:ext cx="8636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kern="200"/>
              <a:t>74</a:t>
            </a:r>
          </a:p>
        </p:txBody>
      </p:sp>
      <p:sp>
        <p:nvSpPr>
          <p:cNvPr id="74" name="New shape"/>
          <p:cNvSpPr/>
          <p:nvPr/>
        </p:nvSpPr>
        <p:spPr>
          <a:xfrm>
            <a:off x="3708400" y="4799584"/>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5" name="New shape"/>
          <p:cNvSpPr/>
          <p:nvPr/>
        </p:nvSpPr>
        <p:spPr>
          <a:xfrm>
            <a:off x="3759200" y="4914081"/>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0000" lnSpcReduction="20000"/>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1" i="0" u="none" kern="200">
                <a:solidFill>
                  <a:srgbClr val="000000"/>
                </a:solidFill>
                <a:latin typeface="arial"/>
              </a:rPr>
              <a:t>Develop:</a:t>
            </a:r>
            <a:r>
              <a:rPr sz="1050" b="0" i="0" u="none" kern="200">
                <a:solidFill>
                  <a:srgbClr val="000000"/>
                </a:solidFill>
                <a:latin typeface="arial"/>
              </a:rPr>
              <a:t> I believe I have the opportunity for professional development and growth in this organization.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Employee Comments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1028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54000" y="1028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 name="New shape"/>
          <p:cNvSpPr/>
          <p:nvPr/>
        </p:nvSpPr>
        <p:spPr>
          <a:xfrm>
            <a:off x="254000" y="1097280"/>
            <a:ext cx="8636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What do you like the most about working at this organization?</a:t>
            </a:r>
          </a:p>
        </p:txBody>
      </p:sp>
      <p:sp>
        <p:nvSpPr>
          <p:cNvPr id="7" name="New shape"/>
          <p:cNvSpPr/>
          <p:nvPr/>
        </p:nvSpPr>
        <p:spPr>
          <a:xfrm>
            <a:off x="254000" y="1371600"/>
            <a:ext cx="8636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Categories with more comments appear larger.</a:t>
            </a:r>
          </a:p>
        </p:txBody>
      </p:sp>
      <p:sp>
        <p:nvSpPr>
          <p:cNvPr id="8" name="New shape"/>
          <p:cNvSpPr/>
          <p:nvPr/>
        </p:nvSpPr>
        <p:spPr>
          <a:xfrm>
            <a:off x="4367681" y="5585368"/>
            <a:ext cx="649937"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Retention</a:t>
            </a:r>
          </a:p>
        </p:txBody>
      </p:sp>
      <p:sp>
        <p:nvSpPr>
          <p:cNvPr id="9" name="New shape"/>
          <p:cNvSpPr/>
          <p:nvPr/>
        </p:nvSpPr>
        <p:spPr>
          <a:xfrm>
            <a:off x="2960410" y="3515268"/>
            <a:ext cx="556181"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Develop</a:t>
            </a:r>
          </a:p>
        </p:txBody>
      </p:sp>
      <p:sp>
        <p:nvSpPr>
          <p:cNvPr id="10" name="New shape"/>
          <p:cNvSpPr/>
          <p:nvPr/>
        </p:nvSpPr>
        <p:spPr>
          <a:xfrm>
            <a:off x="4646815" y="2753268"/>
            <a:ext cx="1183870"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Customer Centric</a:t>
            </a:r>
          </a:p>
        </p:txBody>
      </p:sp>
      <p:sp>
        <p:nvSpPr>
          <p:cNvPr id="11" name="New shape"/>
          <p:cNvSpPr/>
          <p:nvPr/>
        </p:nvSpPr>
        <p:spPr>
          <a:xfrm>
            <a:off x="4512912" y="3527968"/>
            <a:ext cx="702377"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COVID-19</a:t>
            </a:r>
          </a:p>
        </p:txBody>
      </p:sp>
      <p:sp>
        <p:nvSpPr>
          <p:cNvPr id="12" name="New shape"/>
          <p:cNvSpPr/>
          <p:nvPr/>
        </p:nvSpPr>
        <p:spPr>
          <a:xfrm>
            <a:off x="4931008" y="5382168"/>
            <a:ext cx="1123485"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Inclusive Culture</a:t>
            </a:r>
          </a:p>
        </p:txBody>
      </p:sp>
      <p:sp>
        <p:nvSpPr>
          <p:cNvPr id="13" name="New shape"/>
          <p:cNvSpPr/>
          <p:nvPr/>
        </p:nvSpPr>
        <p:spPr>
          <a:xfrm>
            <a:off x="4882251" y="5057041"/>
            <a:ext cx="725698"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Wellbeing</a:t>
            </a:r>
          </a:p>
        </p:txBody>
      </p:sp>
      <p:sp>
        <p:nvSpPr>
          <p:cNvPr id="14" name="New shape"/>
          <p:cNvSpPr/>
          <p:nvPr/>
        </p:nvSpPr>
        <p:spPr>
          <a:xfrm>
            <a:off x="3632686" y="4841141"/>
            <a:ext cx="634027"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Innovate</a:t>
            </a:r>
          </a:p>
        </p:txBody>
      </p:sp>
      <p:sp>
        <p:nvSpPr>
          <p:cNvPr id="15" name="New shape"/>
          <p:cNvSpPr/>
          <p:nvPr/>
        </p:nvSpPr>
        <p:spPr>
          <a:xfrm>
            <a:off x="4728549" y="4841141"/>
            <a:ext cx="652103"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Rewards</a:t>
            </a:r>
          </a:p>
        </p:txBody>
      </p:sp>
      <p:sp>
        <p:nvSpPr>
          <p:cNvPr id="16" name="New shape"/>
          <p:cNvSpPr/>
          <p:nvPr/>
        </p:nvSpPr>
        <p:spPr>
          <a:xfrm>
            <a:off x="4239472" y="4637941"/>
            <a:ext cx="1681056"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Manager Effectiveness</a:t>
            </a:r>
          </a:p>
        </p:txBody>
      </p:sp>
      <p:sp>
        <p:nvSpPr>
          <p:cNvPr id="17" name="New shape"/>
          <p:cNvSpPr/>
          <p:nvPr/>
        </p:nvSpPr>
        <p:spPr>
          <a:xfrm>
            <a:off x="2999187" y="3774341"/>
            <a:ext cx="1570825"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Goals and Objectives</a:t>
            </a:r>
          </a:p>
        </p:txBody>
      </p:sp>
      <p:sp>
        <p:nvSpPr>
          <p:cNvPr id="18" name="New shape"/>
          <p:cNvSpPr/>
          <p:nvPr/>
        </p:nvSpPr>
        <p:spPr>
          <a:xfrm>
            <a:off x="2225627" y="3050441"/>
            <a:ext cx="1809847"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Sustainability and Safety</a:t>
            </a:r>
          </a:p>
        </p:txBody>
      </p:sp>
      <p:sp>
        <p:nvSpPr>
          <p:cNvPr id="19" name="New shape"/>
          <p:cNvSpPr/>
          <p:nvPr/>
        </p:nvSpPr>
        <p:spPr>
          <a:xfrm>
            <a:off x="2773196" y="4726841"/>
            <a:ext cx="587708"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Perform</a:t>
            </a:r>
          </a:p>
        </p:txBody>
      </p:sp>
      <p:sp>
        <p:nvSpPr>
          <p:cNvPr id="20" name="New shape"/>
          <p:cNvSpPr/>
          <p:nvPr/>
        </p:nvSpPr>
        <p:spPr>
          <a:xfrm>
            <a:off x="2486496" y="4039763"/>
            <a:ext cx="2532708" cy="21357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400" b="0" i="0" kern="200">
                <a:solidFill>
                  <a:srgbClr val="009BD3"/>
                </a:solidFill>
                <a:latin typeface="arial"/>
              </a:defRPr>
            </a:pPr>
            <a:r>
              <a:rPr kern="200"/>
              <a:t>Our Purpose, Vision and Values</a:t>
            </a:r>
          </a:p>
        </p:txBody>
      </p:sp>
      <p:sp>
        <p:nvSpPr>
          <p:cNvPr id="21" name="New shape"/>
          <p:cNvSpPr/>
          <p:nvPr/>
        </p:nvSpPr>
        <p:spPr>
          <a:xfrm>
            <a:off x="3571127" y="3290463"/>
            <a:ext cx="2255747" cy="21357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400" b="0" i="0" kern="200">
                <a:solidFill>
                  <a:srgbClr val="009BD3"/>
                </a:solidFill>
                <a:latin typeface="arial"/>
              </a:defRPr>
            </a:pPr>
            <a:r>
              <a:rPr kern="200"/>
              <a:t>Change and Communication</a:t>
            </a:r>
          </a:p>
        </p:txBody>
      </p:sp>
      <p:sp>
        <p:nvSpPr>
          <p:cNvPr id="22" name="New shape"/>
          <p:cNvSpPr/>
          <p:nvPr/>
        </p:nvSpPr>
        <p:spPr>
          <a:xfrm>
            <a:off x="3587315" y="4342008"/>
            <a:ext cx="2261470" cy="24408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600" b="0" i="0" kern="200">
                <a:solidFill>
                  <a:srgbClr val="009BD3"/>
                </a:solidFill>
                <a:latin typeface="arial"/>
              </a:defRPr>
            </a:pPr>
            <a:r>
              <a:rPr kern="200"/>
              <a:t>Leadership and Direction</a:t>
            </a:r>
          </a:p>
        </p:txBody>
      </p:sp>
      <p:sp>
        <p:nvSpPr>
          <p:cNvPr id="23" name="New shape"/>
          <p:cNvSpPr/>
          <p:nvPr/>
        </p:nvSpPr>
        <p:spPr>
          <a:xfrm>
            <a:off x="4808301" y="2930992"/>
            <a:ext cx="1305398" cy="33561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2200" b="0" i="0" kern="200">
                <a:solidFill>
                  <a:srgbClr val="009BD3"/>
                </a:solidFill>
                <a:latin typeface="arial"/>
              </a:defRPr>
            </a:pPr>
            <a:r>
              <a:rPr kern="200"/>
              <a:t>Teamwork</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Employee Comments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1028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54000" y="1028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 name="New shape"/>
          <p:cNvSpPr/>
          <p:nvPr/>
        </p:nvSpPr>
        <p:spPr>
          <a:xfrm>
            <a:off x="254000" y="1097280"/>
            <a:ext cx="8636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What is your number one suggestion to make this organization a better place to work?</a:t>
            </a:r>
          </a:p>
        </p:txBody>
      </p:sp>
      <p:sp>
        <p:nvSpPr>
          <p:cNvPr id="7" name="New shape"/>
          <p:cNvSpPr/>
          <p:nvPr/>
        </p:nvSpPr>
        <p:spPr>
          <a:xfrm>
            <a:off x="254000" y="1371600"/>
            <a:ext cx="8636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Categories with more comments appear larger.</a:t>
            </a:r>
          </a:p>
        </p:txBody>
      </p:sp>
      <p:sp>
        <p:nvSpPr>
          <p:cNvPr id="8" name="New shape"/>
          <p:cNvSpPr/>
          <p:nvPr/>
        </p:nvSpPr>
        <p:spPr>
          <a:xfrm>
            <a:off x="4308708" y="4035968"/>
            <a:ext cx="1123485"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Inclusive Culture</a:t>
            </a:r>
          </a:p>
        </p:txBody>
      </p:sp>
      <p:sp>
        <p:nvSpPr>
          <p:cNvPr id="9" name="New shape"/>
          <p:cNvSpPr/>
          <p:nvPr/>
        </p:nvSpPr>
        <p:spPr>
          <a:xfrm>
            <a:off x="4563712" y="3223169"/>
            <a:ext cx="702377"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COVID-19</a:t>
            </a:r>
          </a:p>
        </p:txBody>
      </p:sp>
      <p:sp>
        <p:nvSpPr>
          <p:cNvPr id="10" name="New shape"/>
          <p:cNvSpPr/>
          <p:nvPr/>
        </p:nvSpPr>
        <p:spPr>
          <a:xfrm>
            <a:off x="4298118" y="4899568"/>
            <a:ext cx="1665364"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Sustainability and Safety</a:t>
            </a:r>
          </a:p>
        </p:txBody>
      </p:sp>
      <p:sp>
        <p:nvSpPr>
          <p:cNvPr id="11" name="New shape"/>
          <p:cNvSpPr/>
          <p:nvPr/>
        </p:nvSpPr>
        <p:spPr>
          <a:xfrm>
            <a:off x="2843415" y="2702468"/>
            <a:ext cx="1183870" cy="18306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200" b="0" i="0" kern="200">
                <a:solidFill>
                  <a:srgbClr val="009BD3"/>
                </a:solidFill>
                <a:latin typeface="arial"/>
              </a:defRPr>
            </a:pPr>
            <a:r>
              <a:rPr kern="200"/>
              <a:t>Customer Centric</a:t>
            </a:r>
          </a:p>
        </p:txBody>
      </p:sp>
      <p:sp>
        <p:nvSpPr>
          <p:cNvPr id="12" name="New shape"/>
          <p:cNvSpPr/>
          <p:nvPr/>
        </p:nvSpPr>
        <p:spPr>
          <a:xfrm>
            <a:off x="3274272" y="5171341"/>
            <a:ext cx="1681056"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Manager Effectiveness</a:t>
            </a:r>
          </a:p>
        </p:txBody>
      </p:sp>
      <p:sp>
        <p:nvSpPr>
          <p:cNvPr id="13" name="New shape"/>
          <p:cNvSpPr/>
          <p:nvPr/>
        </p:nvSpPr>
        <p:spPr>
          <a:xfrm>
            <a:off x="2722396" y="4726841"/>
            <a:ext cx="587708" cy="19831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300" b="0" i="0" kern="200">
                <a:solidFill>
                  <a:srgbClr val="009BD3"/>
                </a:solidFill>
                <a:latin typeface="arial"/>
              </a:defRPr>
            </a:pPr>
            <a:r>
              <a:rPr kern="200"/>
              <a:t>Perform</a:t>
            </a:r>
          </a:p>
        </p:txBody>
      </p:sp>
      <p:sp>
        <p:nvSpPr>
          <p:cNvPr id="14" name="New shape"/>
          <p:cNvSpPr/>
          <p:nvPr/>
        </p:nvSpPr>
        <p:spPr>
          <a:xfrm>
            <a:off x="3170151" y="3976263"/>
            <a:ext cx="682799" cy="21357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400" b="0" i="0" kern="200">
                <a:solidFill>
                  <a:srgbClr val="009BD3"/>
                </a:solidFill>
                <a:latin typeface="arial"/>
              </a:defRPr>
            </a:pPr>
            <a:r>
              <a:rPr kern="200"/>
              <a:t>Innovate</a:t>
            </a:r>
          </a:p>
        </p:txBody>
      </p:sp>
      <p:sp>
        <p:nvSpPr>
          <p:cNvPr id="15" name="New shape"/>
          <p:cNvSpPr/>
          <p:nvPr/>
        </p:nvSpPr>
        <p:spPr>
          <a:xfrm>
            <a:off x="3157157" y="4230263"/>
            <a:ext cx="1978786" cy="21357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400" b="0" i="0" kern="200">
                <a:solidFill>
                  <a:srgbClr val="009BD3"/>
                </a:solidFill>
                <a:latin typeface="arial"/>
              </a:defRPr>
            </a:pPr>
            <a:r>
              <a:rPr kern="200"/>
              <a:t>Leadership and Direction</a:t>
            </a:r>
          </a:p>
        </p:txBody>
      </p:sp>
      <p:sp>
        <p:nvSpPr>
          <p:cNvPr id="16" name="New shape"/>
          <p:cNvSpPr/>
          <p:nvPr/>
        </p:nvSpPr>
        <p:spPr>
          <a:xfrm>
            <a:off x="2449821" y="2896763"/>
            <a:ext cx="1691658" cy="21357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400" b="0" i="0" kern="200">
                <a:solidFill>
                  <a:srgbClr val="009BD3"/>
                </a:solidFill>
                <a:latin typeface="arial"/>
              </a:defRPr>
            </a:pPr>
            <a:r>
              <a:rPr kern="200"/>
              <a:t>Goals and Objectives</a:t>
            </a:r>
          </a:p>
        </p:txBody>
      </p:sp>
      <p:sp>
        <p:nvSpPr>
          <p:cNvPr id="17" name="New shape"/>
          <p:cNvSpPr/>
          <p:nvPr/>
        </p:nvSpPr>
        <p:spPr>
          <a:xfrm>
            <a:off x="2464228" y="3117736"/>
            <a:ext cx="837344" cy="22882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500" b="0" i="0" kern="200">
                <a:solidFill>
                  <a:srgbClr val="009BD3"/>
                </a:solidFill>
                <a:latin typeface="arial"/>
              </a:defRPr>
            </a:pPr>
            <a:r>
              <a:rPr kern="200"/>
              <a:t>Wellbeing</a:t>
            </a:r>
          </a:p>
        </p:txBody>
      </p:sp>
      <p:sp>
        <p:nvSpPr>
          <p:cNvPr id="18" name="New shape"/>
          <p:cNvSpPr/>
          <p:nvPr/>
        </p:nvSpPr>
        <p:spPr>
          <a:xfrm>
            <a:off x="2416642" y="4874130"/>
            <a:ext cx="1008717" cy="259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700" b="0" i="0" kern="200">
                <a:solidFill>
                  <a:srgbClr val="009BD3"/>
                </a:solidFill>
                <a:latin typeface="arial"/>
              </a:defRPr>
            </a:pPr>
            <a:r>
              <a:rPr kern="200"/>
              <a:t>Teamwork</a:t>
            </a:r>
          </a:p>
        </p:txBody>
      </p:sp>
      <p:sp>
        <p:nvSpPr>
          <p:cNvPr id="19" name="New shape"/>
          <p:cNvSpPr/>
          <p:nvPr/>
        </p:nvSpPr>
        <p:spPr>
          <a:xfrm>
            <a:off x="2718780" y="4455030"/>
            <a:ext cx="925141" cy="259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700" b="0" i="0" kern="200">
                <a:solidFill>
                  <a:srgbClr val="009BD3"/>
                </a:solidFill>
                <a:latin typeface="arial"/>
              </a:defRPr>
            </a:pPr>
            <a:r>
              <a:rPr kern="200"/>
              <a:t>Retention</a:t>
            </a:r>
          </a:p>
        </p:txBody>
      </p:sp>
      <p:sp>
        <p:nvSpPr>
          <p:cNvPr id="20" name="New shape"/>
          <p:cNvSpPr/>
          <p:nvPr/>
        </p:nvSpPr>
        <p:spPr>
          <a:xfrm>
            <a:off x="4639091" y="4531230"/>
            <a:ext cx="792917" cy="259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700" b="0" i="0" kern="200">
                <a:solidFill>
                  <a:srgbClr val="009BD3"/>
                </a:solidFill>
                <a:latin typeface="arial"/>
              </a:defRPr>
            </a:pPr>
            <a:r>
              <a:rPr kern="200"/>
              <a:t>Develop</a:t>
            </a:r>
          </a:p>
        </p:txBody>
      </p:sp>
      <p:sp>
        <p:nvSpPr>
          <p:cNvPr id="21" name="New shape"/>
          <p:cNvSpPr/>
          <p:nvPr/>
        </p:nvSpPr>
        <p:spPr>
          <a:xfrm>
            <a:off x="2842477" y="3367903"/>
            <a:ext cx="2900246" cy="27459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1800" b="0" i="0" kern="200">
                <a:solidFill>
                  <a:srgbClr val="009BD3"/>
                </a:solidFill>
                <a:latin typeface="arial"/>
              </a:defRPr>
            </a:pPr>
            <a:r>
              <a:rPr kern="200"/>
              <a:t>Change and Communication</a:t>
            </a:r>
          </a:p>
        </p:txBody>
      </p:sp>
      <p:sp>
        <p:nvSpPr>
          <p:cNvPr id="22" name="New shape"/>
          <p:cNvSpPr/>
          <p:nvPr/>
        </p:nvSpPr>
        <p:spPr>
          <a:xfrm>
            <a:off x="3778921" y="3642192"/>
            <a:ext cx="1103559" cy="33561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defRPr sz="2200" b="0" i="0" kern="200">
                <a:solidFill>
                  <a:srgbClr val="009BD3"/>
                </a:solidFill>
                <a:latin typeface="arial"/>
              </a:defRPr>
            </a:pPr>
            <a:r>
              <a:rPr kern="200"/>
              <a:t>Rewards</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Employee Experience Process</a:t>
            </a:r>
          </a:p>
        </p:txBody>
      </p:sp>
      <p:pic>
        <p:nvPicPr>
          <p:cNvPr id="3" name="New picture"/>
          <p:cNvPicPr/>
          <p:nvPr/>
        </p:nvPicPr>
        <p:blipFill>
          <a:blip r:embed="rId2"/>
          <a:stretch>
            <a:fillRect/>
          </a:stretch>
        </p:blipFill>
        <p:spPr>
          <a:xfrm>
            <a:off x="0" y="952500"/>
            <a:ext cx="9144000" cy="5359400"/>
          </a:xfrm>
          <a:prstGeom prst="rect">
            <a:avLst/>
          </a:prstGeom>
          <a:ln>
            <a:noFill/>
          </a:ln>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Group Sizes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1117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54000" y="9347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Benchmarks</a:t>
            </a:r>
          </a:p>
        </p:txBody>
      </p:sp>
      <p:sp>
        <p:nvSpPr>
          <p:cNvPr id="6" name="New shape"/>
          <p:cNvSpPr/>
          <p:nvPr/>
        </p:nvSpPr>
        <p:spPr>
          <a:xfrm>
            <a:off x="254000" y="1129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p>
        </p:txBody>
      </p:sp>
      <p:sp>
        <p:nvSpPr>
          <p:cNvPr id="7" name="New shape"/>
          <p:cNvSpPr/>
          <p:nvPr/>
        </p:nvSpPr>
        <p:spPr>
          <a:xfrm>
            <a:off x="4158428" y="11290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386</a:t>
            </a:r>
          </a:p>
        </p:txBody>
      </p:sp>
      <p:sp>
        <p:nvSpPr>
          <p:cNvPr id="8" name="New shape"/>
          <p:cNvSpPr/>
          <p:nvPr/>
        </p:nvSpPr>
        <p:spPr>
          <a:xfrm>
            <a:off x="4638041" y="1129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Logistics Norm......................................................................</a:t>
            </a:r>
          </a:p>
        </p:txBody>
      </p:sp>
      <p:sp>
        <p:nvSpPr>
          <p:cNvPr id="9" name="New shape"/>
          <p:cNvSpPr/>
          <p:nvPr/>
        </p:nvSpPr>
        <p:spPr>
          <a:xfrm>
            <a:off x="8338545" y="1129030"/>
            <a:ext cx="531135"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147,020</a:t>
            </a:r>
          </a:p>
        </p:txBody>
      </p:sp>
      <p:sp>
        <p:nvSpPr>
          <p:cNvPr id="10" name="New shape"/>
          <p:cNvSpPr/>
          <p:nvPr/>
        </p:nvSpPr>
        <p:spPr>
          <a:xfrm>
            <a:off x="254000" y="1319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p>
        </p:txBody>
      </p:sp>
      <p:sp>
        <p:nvSpPr>
          <p:cNvPr id="11" name="New shape"/>
          <p:cNvSpPr/>
          <p:nvPr/>
        </p:nvSpPr>
        <p:spPr>
          <a:xfrm>
            <a:off x="4012776" y="1319530"/>
            <a:ext cx="472864"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10,014</a:t>
            </a:r>
          </a:p>
        </p:txBody>
      </p:sp>
      <p:sp>
        <p:nvSpPr>
          <p:cNvPr id="12" name="New shape"/>
          <p:cNvSpPr/>
          <p:nvPr/>
        </p:nvSpPr>
        <p:spPr>
          <a:xfrm>
            <a:off x="4638041" y="1319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Canada Norm........................................................................</a:t>
            </a:r>
          </a:p>
        </p:txBody>
      </p:sp>
      <p:sp>
        <p:nvSpPr>
          <p:cNvPr id="13" name="New shape"/>
          <p:cNvSpPr/>
          <p:nvPr/>
        </p:nvSpPr>
        <p:spPr>
          <a:xfrm>
            <a:off x="8338545" y="1319530"/>
            <a:ext cx="531135"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147,352</a:t>
            </a:r>
          </a:p>
        </p:txBody>
      </p:sp>
      <p:sp>
        <p:nvSpPr>
          <p:cNvPr id="14" name="New shape"/>
          <p:cNvSpPr/>
          <p:nvPr/>
        </p:nvSpPr>
        <p:spPr>
          <a:xfrm>
            <a:off x="254000" y="1510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p>
        </p:txBody>
      </p:sp>
      <p:sp>
        <p:nvSpPr>
          <p:cNvPr id="15" name="New shape"/>
          <p:cNvSpPr/>
          <p:nvPr/>
        </p:nvSpPr>
        <p:spPr>
          <a:xfrm>
            <a:off x="3954505" y="1510030"/>
            <a:ext cx="531135"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145,290</a:t>
            </a:r>
          </a:p>
        </p:txBody>
      </p:sp>
      <p:sp>
        <p:nvSpPr>
          <p:cNvPr id="16" name="New shape"/>
          <p:cNvSpPr/>
          <p:nvPr/>
        </p:nvSpPr>
        <p:spPr>
          <a:xfrm>
            <a:off x="254000" y="21082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7" name="New shape"/>
          <p:cNvSpPr/>
          <p:nvPr/>
        </p:nvSpPr>
        <p:spPr>
          <a:xfrm>
            <a:off x="254000" y="19253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Lookdown</a:t>
            </a:r>
          </a:p>
        </p:txBody>
      </p:sp>
      <p:sp>
        <p:nvSpPr>
          <p:cNvPr id="18" name="New shape"/>
          <p:cNvSpPr/>
          <p:nvPr/>
        </p:nvSpPr>
        <p:spPr>
          <a:xfrm>
            <a:off x="254000" y="21196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Canada 2021................................................................................</a:t>
            </a:r>
          </a:p>
        </p:txBody>
      </p:sp>
      <p:sp>
        <p:nvSpPr>
          <p:cNvPr id="19" name="New shape"/>
          <p:cNvSpPr/>
          <p:nvPr/>
        </p:nvSpPr>
        <p:spPr>
          <a:xfrm>
            <a:off x="4158428" y="21196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321</a:t>
            </a:r>
          </a:p>
        </p:txBody>
      </p:sp>
      <p:sp>
        <p:nvSpPr>
          <p:cNvPr id="20" name="New shape"/>
          <p:cNvSpPr/>
          <p:nvPr/>
        </p:nvSpPr>
        <p:spPr>
          <a:xfrm>
            <a:off x="4638041" y="21196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a:t>
            </a:r>
          </a:p>
        </p:txBody>
      </p:sp>
      <p:sp>
        <p:nvSpPr>
          <p:cNvPr id="21" name="New shape"/>
          <p:cNvSpPr/>
          <p:nvPr/>
        </p:nvSpPr>
        <p:spPr>
          <a:xfrm>
            <a:off x="8600739" y="21196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59</a:t>
            </a:r>
          </a:p>
        </p:txBody>
      </p:sp>
      <p:sp>
        <p:nvSpPr>
          <p:cNvPr id="22" name="New shape"/>
          <p:cNvSpPr/>
          <p:nvPr/>
        </p:nvSpPr>
        <p:spPr>
          <a:xfrm>
            <a:off x="254000" y="27178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3" name="New shape"/>
          <p:cNvSpPr/>
          <p:nvPr/>
        </p:nvSpPr>
        <p:spPr>
          <a:xfrm>
            <a:off x="254000" y="25349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Length of Service (Years)</a:t>
            </a:r>
          </a:p>
        </p:txBody>
      </p:sp>
      <p:sp>
        <p:nvSpPr>
          <p:cNvPr id="24" name="New shape"/>
          <p:cNvSpPr/>
          <p:nvPr/>
        </p:nvSpPr>
        <p:spPr>
          <a:xfrm>
            <a:off x="254000" y="27292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Up to a year 2021..........................................................</a:t>
            </a:r>
          </a:p>
        </p:txBody>
      </p:sp>
      <p:sp>
        <p:nvSpPr>
          <p:cNvPr id="25" name="New shape"/>
          <p:cNvSpPr/>
          <p:nvPr/>
        </p:nvSpPr>
        <p:spPr>
          <a:xfrm>
            <a:off x="4158428" y="27292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143</a:t>
            </a:r>
          </a:p>
        </p:txBody>
      </p:sp>
      <p:sp>
        <p:nvSpPr>
          <p:cNvPr id="26" name="New shape"/>
          <p:cNvSpPr/>
          <p:nvPr/>
        </p:nvSpPr>
        <p:spPr>
          <a:xfrm>
            <a:off x="4638041" y="27292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a:t>
            </a:r>
          </a:p>
        </p:txBody>
      </p:sp>
      <p:sp>
        <p:nvSpPr>
          <p:cNvPr id="27" name="New shape"/>
          <p:cNvSpPr/>
          <p:nvPr/>
        </p:nvSpPr>
        <p:spPr>
          <a:xfrm>
            <a:off x="8600739" y="27292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71</a:t>
            </a:r>
          </a:p>
        </p:txBody>
      </p:sp>
      <p:sp>
        <p:nvSpPr>
          <p:cNvPr id="28" name="New shape"/>
          <p:cNvSpPr/>
          <p:nvPr/>
        </p:nvSpPr>
        <p:spPr>
          <a:xfrm>
            <a:off x="254000" y="29197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1-2 years 2021.................................................................</a:t>
            </a:r>
          </a:p>
        </p:txBody>
      </p:sp>
      <p:sp>
        <p:nvSpPr>
          <p:cNvPr id="29" name="New shape"/>
          <p:cNvSpPr/>
          <p:nvPr/>
        </p:nvSpPr>
        <p:spPr>
          <a:xfrm>
            <a:off x="4216698" y="29197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81</a:t>
            </a:r>
          </a:p>
        </p:txBody>
      </p:sp>
      <p:sp>
        <p:nvSpPr>
          <p:cNvPr id="30" name="New shape"/>
          <p:cNvSpPr/>
          <p:nvPr/>
        </p:nvSpPr>
        <p:spPr>
          <a:xfrm>
            <a:off x="4638041" y="29197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10-19 years 2021.............................................................</a:t>
            </a:r>
          </a:p>
        </p:txBody>
      </p:sp>
      <p:sp>
        <p:nvSpPr>
          <p:cNvPr id="31" name="New shape"/>
          <p:cNvSpPr/>
          <p:nvPr/>
        </p:nvSpPr>
        <p:spPr>
          <a:xfrm>
            <a:off x="8600739" y="29197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36</a:t>
            </a:r>
          </a:p>
        </p:txBody>
      </p:sp>
      <p:sp>
        <p:nvSpPr>
          <p:cNvPr id="32" name="New shape"/>
          <p:cNvSpPr/>
          <p:nvPr/>
        </p:nvSpPr>
        <p:spPr>
          <a:xfrm>
            <a:off x="254000" y="31102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3-4 years 2021.................................................................</a:t>
            </a:r>
          </a:p>
        </p:txBody>
      </p:sp>
      <p:sp>
        <p:nvSpPr>
          <p:cNvPr id="33" name="New shape"/>
          <p:cNvSpPr/>
          <p:nvPr/>
        </p:nvSpPr>
        <p:spPr>
          <a:xfrm>
            <a:off x="4216698" y="31102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46</a:t>
            </a:r>
          </a:p>
        </p:txBody>
      </p:sp>
      <p:sp>
        <p:nvSpPr>
          <p:cNvPr id="34" name="New shape"/>
          <p:cNvSpPr/>
          <p:nvPr/>
        </p:nvSpPr>
        <p:spPr>
          <a:xfrm>
            <a:off x="254000" y="37084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5" name="New shape"/>
          <p:cNvSpPr/>
          <p:nvPr/>
        </p:nvSpPr>
        <p:spPr>
          <a:xfrm>
            <a:off x="254000" y="35255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Management Level</a:t>
            </a:r>
          </a:p>
        </p:txBody>
      </p:sp>
      <p:sp>
        <p:nvSpPr>
          <p:cNvPr id="36" name="New shape"/>
          <p:cNvSpPr/>
          <p:nvPr/>
        </p:nvSpPr>
        <p:spPr>
          <a:xfrm>
            <a:off x="254000" y="37198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Individual Contributor 2021............................................</a:t>
            </a:r>
          </a:p>
        </p:txBody>
      </p:sp>
      <p:sp>
        <p:nvSpPr>
          <p:cNvPr id="37" name="New shape"/>
          <p:cNvSpPr/>
          <p:nvPr/>
        </p:nvSpPr>
        <p:spPr>
          <a:xfrm>
            <a:off x="4158428" y="37198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297</a:t>
            </a:r>
          </a:p>
        </p:txBody>
      </p:sp>
      <p:sp>
        <p:nvSpPr>
          <p:cNvPr id="38" name="New shape"/>
          <p:cNvSpPr/>
          <p:nvPr/>
        </p:nvSpPr>
        <p:spPr>
          <a:xfrm>
            <a:off x="4638041" y="37198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Mid Level Leader 2021....................................................</a:t>
            </a:r>
          </a:p>
        </p:txBody>
      </p:sp>
      <p:sp>
        <p:nvSpPr>
          <p:cNvPr id="39" name="New shape"/>
          <p:cNvSpPr/>
          <p:nvPr/>
        </p:nvSpPr>
        <p:spPr>
          <a:xfrm>
            <a:off x="8600739" y="37198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a:t>
            </a:r>
          </a:p>
        </p:txBody>
      </p:sp>
      <p:sp>
        <p:nvSpPr>
          <p:cNvPr id="40" name="New shape"/>
          <p:cNvSpPr/>
          <p:nvPr/>
        </p:nvSpPr>
        <p:spPr>
          <a:xfrm>
            <a:off x="254000" y="39103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Front Level Leader 2021..................................................</a:t>
            </a:r>
          </a:p>
        </p:txBody>
      </p:sp>
      <p:sp>
        <p:nvSpPr>
          <p:cNvPr id="41" name="New shape"/>
          <p:cNvSpPr/>
          <p:nvPr/>
        </p:nvSpPr>
        <p:spPr>
          <a:xfrm>
            <a:off x="4216698" y="39103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61</a:t>
            </a:r>
          </a:p>
        </p:txBody>
      </p:sp>
      <p:sp>
        <p:nvSpPr>
          <p:cNvPr id="42" name="New shape"/>
          <p:cNvSpPr/>
          <p:nvPr/>
        </p:nvSpPr>
        <p:spPr>
          <a:xfrm>
            <a:off x="4638041" y="39103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a:t>
            </a:r>
          </a:p>
        </p:txBody>
      </p:sp>
      <p:sp>
        <p:nvSpPr>
          <p:cNvPr id="43" name="New shape"/>
          <p:cNvSpPr/>
          <p:nvPr/>
        </p:nvSpPr>
        <p:spPr>
          <a:xfrm>
            <a:off x="8659009" y="3910330"/>
            <a:ext cx="210671"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7</a:t>
            </a:r>
          </a:p>
        </p:txBody>
      </p:sp>
      <p:sp>
        <p:nvSpPr>
          <p:cNvPr id="44" name="New shape"/>
          <p:cNvSpPr/>
          <p:nvPr/>
        </p:nvSpPr>
        <p:spPr>
          <a:xfrm>
            <a:off x="254000" y="45085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5" name="New shape"/>
          <p:cNvSpPr/>
          <p:nvPr/>
        </p:nvSpPr>
        <p:spPr>
          <a:xfrm>
            <a:off x="254000" y="43256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Gender</a:t>
            </a:r>
          </a:p>
        </p:txBody>
      </p:sp>
      <p:sp>
        <p:nvSpPr>
          <p:cNvPr id="46" name="New shape"/>
          <p:cNvSpPr/>
          <p:nvPr/>
        </p:nvSpPr>
        <p:spPr>
          <a:xfrm>
            <a:off x="254000" y="45199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Female 2021....................................................................</a:t>
            </a:r>
          </a:p>
        </p:txBody>
      </p:sp>
      <p:sp>
        <p:nvSpPr>
          <p:cNvPr id="47" name="New shape"/>
          <p:cNvSpPr/>
          <p:nvPr/>
        </p:nvSpPr>
        <p:spPr>
          <a:xfrm>
            <a:off x="4216698" y="45199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68</a:t>
            </a:r>
          </a:p>
        </p:txBody>
      </p:sp>
      <p:sp>
        <p:nvSpPr>
          <p:cNvPr id="48" name="New shape"/>
          <p:cNvSpPr/>
          <p:nvPr/>
        </p:nvSpPr>
        <p:spPr>
          <a:xfrm>
            <a:off x="4638041" y="45199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Male 2021......................................................................</a:t>
            </a:r>
          </a:p>
        </p:txBody>
      </p:sp>
      <p:sp>
        <p:nvSpPr>
          <p:cNvPr id="49" name="New shape"/>
          <p:cNvSpPr/>
          <p:nvPr/>
        </p:nvSpPr>
        <p:spPr>
          <a:xfrm>
            <a:off x="8542468" y="45199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312</a:t>
            </a:r>
          </a:p>
        </p:txBody>
      </p:sp>
      <p:sp>
        <p:nvSpPr>
          <p:cNvPr id="50" name="New shape"/>
          <p:cNvSpPr/>
          <p:nvPr/>
        </p:nvSpPr>
        <p:spPr>
          <a:xfrm>
            <a:off x="254000" y="51181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1" name="New shape"/>
          <p:cNvSpPr/>
          <p:nvPr/>
        </p:nvSpPr>
        <p:spPr>
          <a:xfrm>
            <a:off x="254000" y="49352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Age</a:t>
            </a:r>
          </a:p>
        </p:txBody>
      </p:sp>
      <p:sp>
        <p:nvSpPr>
          <p:cNvPr id="52" name="New shape"/>
          <p:cNvSpPr/>
          <p:nvPr/>
        </p:nvSpPr>
        <p:spPr>
          <a:xfrm>
            <a:off x="254000" y="5129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a:t>
            </a:r>
          </a:p>
        </p:txBody>
      </p:sp>
      <p:sp>
        <p:nvSpPr>
          <p:cNvPr id="53" name="New shape"/>
          <p:cNvSpPr/>
          <p:nvPr/>
        </p:nvSpPr>
        <p:spPr>
          <a:xfrm>
            <a:off x="4274969" y="5129530"/>
            <a:ext cx="210671"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8</a:t>
            </a:r>
          </a:p>
        </p:txBody>
      </p:sp>
      <p:sp>
        <p:nvSpPr>
          <p:cNvPr id="54" name="New shape"/>
          <p:cNvSpPr/>
          <p:nvPr/>
        </p:nvSpPr>
        <p:spPr>
          <a:xfrm>
            <a:off x="4638041" y="5129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46-55 years old 2021.......................................................</a:t>
            </a:r>
          </a:p>
        </p:txBody>
      </p:sp>
      <p:sp>
        <p:nvSpPr>
          <p:cNvPr id="55" name="New shape"/>
          <p:cNvSpPr/>
          <p:nvPr/>
        </p:nvSpPr>
        <p:spPr>
          <a:xfrm>
            <a:off x="8600739" y="51295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98</a:t>
            </a:r>
          </a:p>
        </p:txBody>
      </p:sp>
      <p:sp>
        <p:nvSpPr>
          <p:cNvPr id="56" name="New shape"/>
          <p:cNvSpPr/>
          <p:nvPr/>
        </p:nvSpPr>
        <p:spPr>
          <a:xfrm>
            <a:off x="254000" y="5320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25-35 years old 2021.....................................................</a:t>
            </a:r>
          </a:p>
        </p:txBody>
      </p:sp>
      <p:sp>
        <p:nvSpPr>
          <p:cNvPr id="57" name="New shape"/>
          <p:cNvSpPr/>
          <p:nvPr/>
        </p:nvSpPr>
        <p:spPr>
          <a:xfrm>
            <a:off x="4158428" y="53200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100</a:t>
            </a:r>
          </a:p>
        </p:txBody>
      </p:sp>
      <p:sp>
        <p:nvSpPr>
          <p:cNvPr id="58" name="New shape"/>
          <p:cNvSpPr/>
          <p:nvPr/>
        </p:nvSpPr>
        <p:spPr>
          <a:xfrm>
            <a:off x="4638041" y="5320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over 55 years old 2021....................................................</a:t>
            </a:r>
          </a:p>
        </p:txBody>
      </p:sp>
      <p:sp>
        <p:nvSpPr>
          <p:cNvPr id="59" name="New shape"/>
          <p:cNvSpPr/>
          <p:nvPr/>
        </p:nvSpPr>
        <p:spPr>
          <a:xfrm>
            <a:off x="8600739" y="53200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46</a:t>
            </a:r>
          </a:p>
        </p:txBody>
      </p:sp>
      <p:sp>
        <p:nvSpPr>
          <p:cNvPr id="60" name="New shape"/>
          <p:cNvSpPr/>
          <p:nvPr/>
        </p:nvSpPr>
        <p:spPr>
          <a:xfrm>
            <a:off x="254000" y="5510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36-45 years old 2021.....................................................</a:t>
            </a:r>
          </a:p>
        </p:txBody>
      </p:sp>
      <p:sp>
        <p:nvSpPr>
          <p:cNvPr id="61" name="New shape"/>
          <p:cNvSpPr/>
          <p:nvPr/>
        </p:nvSpPr>
        <p:spPr>
          <a:xfrm>
            <a:off x="4158428" y="55105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128</a:t>
            </a:r>
          </a:p>
        </p:txBody>
      </p:sp>
      <p:sp>
        <p:nvSpPr>
          <p:cNvPr id="62" name="New shape"/>
          <p:cNvSpPr/>
          <p:nvPr/>
        </p:nvSpPr>
        <p:spPr>
          <a:xfrm>
            <a:off x="254000" y="61087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3" name="New shape"/>
          <p:cNvSpPr/>
          <p:nvPr/>
        </p:nvSpPr>
        <p:spPr>
          <a:xfrm>
            <a:off x="254000" y="59258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Time in Position</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482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 name="New shape"/>
          <p:cNvSpPr/>
          <p:nvPr/>
        </p:nvSpPr>
        <p:spPr>
          <a:xfrm>
            <a:off x="254000" y="2997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Time in Position</a:t>
            </a:r>
          </a:p>
        </p:txBody>
      </p:sp>
      <p:sp>
        <p:nvSpPr>
          <p:cNvPr id="4" name="New shape"/>
          <p:cNvSpPr/>
          <p:nvPr/>
        </p:nvSpPr>
        <p:spPr>
          <a:xfrm>
            <a:off x="254000" y="494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Up to a year 2021..........................................................</a:t>
            </a:r>
          </a:p>
        </p:txBody>
      </p:sp>
      <p:sp>
        <p:nvSpPr>
          <p:cNvPr id="5" name="New shape"/>
          <p:cNvSpPr/>
          <p:nvPr/>
        </p:nvSpPr>
        <p:spPr>
          <a:xfrm>
            <a:off x="4158428" y="4940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141</a:t>
            </a:r>
          </a:p>
        </p:txBody>
      </p:sp>
      <p:sp>
        <p:nvSpPr>
          <p:cNvPr id="6" name="New shape"/>
          <p:cNvSpPr/>
          <p:nvPr/>
        </p:nvSpPr>
        <p:spPr>
          <a:xfrm>
            <a:off x="4638041" y="494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a:t>
            </a:r>
          </a:p>
        </p:txBody>
      </p:sp>
      <p:sp>
        <p:nvSpPr>
          <p:cNvPr id="7" name="New shape"/>
          <p:cNvSpPr/>
          <p:nvPr/>
        </p:nvSpPr>
        <p:spPr>
          <a:xfrm>
            <a:off x="8600739" y="4940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59</a:t>
            </a:r>
          </a:p>
        </p:txBody>
      </p:sp>
      <p:sp>
        <p:nvSpPr>
          <p:cNvPr id="8" name="New shape"/>
          <p:cNvSpPr/>
          <p:nvPr/>
        </p:nvSpPr>
        <p:spPr>
          <a:xfrm>
            <a:off x="254000" y="684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1-2 years 2021.................................................................</a:t>
            </a:r>
          </a:p>
        </p:txBody>
      </p:sp>
      <p:sp>
        <p:nvSpPr>
          <p:cNvPr id="9" name="New shape"/>
          <p:cNvSpPr/>
          <p:nvPr/>
        </p:nvSpPr>
        <p:spPr>
          <a:xfrm>
            <a:off x="4216698" y="6845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92</a:t>
            </a:r>
          </a:p>
        </p:txBody>
      </p:sp>
      <p:sp>
        <p:nvSpPr>
          <p:cNvPr id="10" name="New shape"/>
          <p:cNvSpPr/>
          <p:nvPr/>
        </p:nvSpPr>
        <p:spPr>
          <a:xfrm>
            <a:off x="4638041" y="6845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10-19 years 2021.............................................................</a:t>
            </a:r>
          </a:p>
        </p:txBody>
      </p:sp>
      <p:sp>
        <p:nvSpPr>
          <p:cNvPr id="11" name="New shape"/>
          <p:cNvSpPr/>
          <p:nvPr/>
        </p:nvSpPr>
        <p:spPr>
          <a:xfrm>
            <a:off x="8600739" y="6845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29</a:t>
            </a:r>
          </a:p>
        </p:txBody>
      </p:sp>
      <p:sp>
        <p:nvSpPr>
          <p:cNvPr id="12" name="New shape"/>
          <p:cNvSpPr/>
          <p:nvPr/>
        </p:nvSpPr>
        <p:spPr>
          <a:xfrm>
            <a:off x="254000" y="8750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3-4 years 2021.................................................................</a:t>
            </a:r>
          </a:p>
        </p:txBody>
      </p:sp>
      <p:sp>
        <p:nvSpPr>
          <p:cNvPr id="13" name="New shape"/>
          <p:cNvSpPr/>
          <p:nvPr/>
        </p:nvSpPr>
        <p:spPr>
          <a:xfrm>
            <a:off x="4216698" y="8750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56</a:t>
            </a:r>
          </a:p>
        </p:txBody>
      </p:sp>
      <p:sp>
        <p:nvSpPr>
          <p:cNvPr id="14" name="New shape"/>
          <p:cNvSpPr/>
          <p:nvPr/>
        </p:nvSpPr>
        <p:spPr>
          <a:xfrm>
            <a:off x="254000" y="14732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 name="New shape"/>
          <p:cNvSpPr/>
          <p:nvPr/>
        </p:nvSpPr>
        <p:spPr>
          <a:xfrm>
            <a:off x="254000" y="12903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Time Type</a:t>
            </a:r>
          </a:p>
        </p:txBody>
      </p:sp>
      <p:sp>
        <p:nvSpPr>
          <p:cNvPr id="16" name="New shape"/>
          <p:cNvSpPr/>
          <p:nvPr/>
        </p:nvSpPr>
        <p:spPr>
          <a:xfrm>
            <a:off x="254000" y="14846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Full time 2021................................................................</a:t>
            </a:r>
          </a:p>
        </p:txBody>
      </p:sp>
      <p:sp>
        <p:nvSpPr>
          <p:cNvPr id="17" name="New shape"/>
          <p:cNvSpPr/>
          <p:nvPr/>
        </p:nvSpPr>
        <p:spPr>
          <a:xfrm>
            <a:off x="4158428" y="14846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375</a:t>
            </a:r>
          </a:p>
        </p:txBody>
      </p:sp>
      <p:sp>
        <p:nvSpPr>
          <p:cNvPr id="18" name="New shape"/>
          <p:cNvSpPr/>
          <p:nvPr/>
        </p:nvSpPr>
        <p:spPr>
          <a:xfrm>
            <a:off x="4638041" y="14846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a:t>
            </a:r>
          </a:p>
        </p:txBody>
      </p:sp>
      <p:sp>
        <p:nvSpPr>
          <p:cNvPr id="19" name="New shape"/>
          <p:cNvSpPr/>
          <p:nvPr/>
        </p:nvSpPr>
        <p:spPr>
          <a:xfrm>
            <a:off x="8659009" y="1484630"/>
            <a:ext cx="210671"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5</a:t>
            </a:r>
          </a:p>
        </p:txBody>
      </p:sp>
      <p:sp>
        <p:nvSpPr>
          <p:cNvPr id="20" name="New shape"/>
          <p:cNvSpPr/>
          <p:nvPr/>
        </p:nvSpPr>
        <p:spPr>
          <a:xfrm>
            <a:off x="254000" y="20828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1" name="New shape"/>
          <p:cNvSpPr/>
          <p:nvPr/>
        </p:nvSpPr>
        <p:spPr>
          <a:xfrm>
            <a:off x="254000" y="18999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Pay Rate Type</a:t>
            </a:r>
          </a:p>
        </p:txBody>
      </p:sp>
      <p:sp>
        <p:nvSpPr>
          <p:cNvPr id="22" name="New shape"/>
          <p:cNvSpPr/>
          <p:nvPr/>
        </p:nvSpPr>
        <p:spPr>
          <a:xfrm>
            <a:off x="254000" y="20942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Salary 2021....................................................................</a:t>
            </a:r>
          </a:p>
        </p:txBody>
      </p:sp>
      <p:sp>
        <p:nvSpPr>
          <p:cNvPr id="23" name="New shape"/>
          <p:cNvSpPr/>
          <p:nvPr/>
        </p:nvSpPr>
        <p:spPr>
          <a:xfrm>
            <a:off x="4158428" y="20942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148</a:t>
            </a:r>
          </a:p>
        </p:txBody>
      </p:sp>
      <p:sp>
        <p:nvSpPr>
          <p:cNvPr id="24" name="New shape"/>
          <p:cNvSpPr/>
          <p:nvPr/>
        </p:nvSpPr>
        <p:spPr>
          <a:xfrm>
            <a:off x="4638041" y="20942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Hourly 2021...................................................................</a:t>
            </a:r>
          </a:p>
        </p:txBody>
      </p:sp>
      <p:sp>
        <p:nvSpPr>
          <p:cNvPr id="25" name="New shape"/>
          <p:cNvSpPr/>
          <p:nvPr/>
        </p:nvSpPr>
        <p:spPr>
          <a:xfrm>
            <a:off x="8542468" y="20942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232</a:t>
            </a:r>
          </a:p>
        </p:txBody>
      </p:sp>
      <p:sp>
        <p:nvSpPr>
          <p:cNvPr id="26" name="New shape"/>
          <p:cNvSpPr/>
          <p:nvPr/>
        </p:nvSpPr>
        <p:spPr>
          <a:xfrm>
            <a:off x="254000" y="26924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7" name="New shape"/>
          <p:cNvSpPr/>
          <p:nvPr/>
        </p:nvSpPr>
        <p:spPr>
          <a:xfrm>
            <a:off x="254000" y="2509520"/>
            <a:ext cx="8636000" cy="1371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kern="200"/>
              <a:t>4Refuel 2020</a:t>
            </a:r>
          </a:p>
        </p:txBody>
      </p:sp>
      <p:sp>
        <p:nvSpPr>
          <p:cNvPr id="28" name="New shape"/>
          <p:cNvSpPr/>
          <p:nvPr/>
        </p:nvSpPr>
        <p:spPr>
          <a:xfrm>
            <a:off x="254000" y="27038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Canada 2020................................................................................</a:t>
            </a:r>
          </a:p>
        </p:txBody>
      </p:sp>
      <p:sp>
        <p:nvSpPr>
          <p:cNvPr id="29" name="New shape"/>
          <p:cNvSpPr/>
          <p:nvPr/>
        </p:nvSpPr>
        <p:spPr>
          <a:xfrm>
            <a:off x="4158428" y="2703830"/>
            <a:ext cx="327213"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327</a:t>
            </a:r>
          </a:p>
        </p:txBody>
      </p:sp>
      <p:sp>
        <p:nvSpPr>
          <p:cNvPr id="30" name="New shape"/>
          <p:cNvSpPr/>
          <p:nvPr/>
        </p:nvSpPr>
        <p:spPr>
          <a:xfrm>
            <a:off x="4638041" y="2703830"/>
            <a:ext cx="4231640"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2020...........................................................................</a:t>
            </a:r>
          </a:p>
        </p:txBody>
      </p:sp>
      <p:sp>
        <p:nvSpPr>
          <p:cNvPr id="31" name="New shape"/>
          <p:cNvSpPr/>
          <p:nvPr/>
        </p:nvSpPr>
        <p:spPr>
          <a:xfrm>
            <a:off x="8600739" y="2703830"/>
            <a:ext cx="268942" cy="1676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indent="0" algn="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59</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Categories vs. Benchmarks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2032000"/>
            <a:ext cx="25908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844800" y="2032000"/>
            <a:ext cx="25908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 name="New shape"/>
          <p:cNvSpPr/>
          <p:nvPr/>
        </p:nvSpPr>
        <p:spPr>
          <a:xfrm>
            <a:off x="2844800" y="889000"/>
            <a:ext cx="25908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 Score</a:t>
            </a:r>
          </a:p>
        </p:txBody>
      </p:sp>
      <p:sp>
        <p:nvSpPr>
          <p:cNvPr id="7" name="New shape"/>
          <p:cNvSpPr/>
          <p:nvPr/>
        </p:nvSpPr>
        <p:spPr>
          <a:xfrm>
            <a:off x="54356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 name="New shape"/>
          <p:cNvSpPr/>
          <p:nvPr/>
        </p:nvSpPr>
        <p:spPr>
          <a:xfrm>
            <a:off x="54356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9" name="New shape"/>
          <p:cNvSpPr/>
          <p:nvPr/>
        </p:nvSpPr>
        <p:spPr>
          <a:xfrm>
            <a:off x="62992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 name="New shape"/>
          <p:cNvSpPr/>
          <p:nvPr/>
        </p:nvSpPr>
        <p:spPr>
          <a:xfrm>
            <a:off x="62992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11" name="New shape"/>
          <p:cNvSpPr/>
          <p:nvPr/>
        </p:nvSpPr>
        <p:spPr>
          <a:xfrm>
            <a:off x="71628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 name="New shape"/>
          <p:cNvSpPr/>
          <p:nvPr/>
        </p:nvSpPr>
        <p:spPr>
          <a:xfrm>
            <a:off x="71628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13" name="New shape"/>
          <p:cNvSpPr/>
          <p:nvPr/>
        </p:nvSpPr>
        <p:spPr>
          <a:xfrm>
            <a:off x="80264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 name="New shape"/>
          <p:cNvSpPr/>
          <p:nvPr/>
        </p:nvSpPr>
        <p:spPr>
          <a:xfrm>
            <a:off x="80264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Logistics Norm</a:t>
            </a:r>
            <a:br>
              <a:rPr sz="1100" b="0" i="0" u="none" kern="200">
                <a:solidFill>
                  <a:srgbClr val="000000"/>
                </a:solidFill>
                <a:latin typeface="arial"/>
              </a:rPr>
            </a:br>
            <a:r>
              <a:rPr sz="1000" b="0" i="0" u="none" kern="200">
                <a:solidFill>
                  <a:srgbClr val="A6A6A6"/>
                </a:solidFill>
                <a:latin typeface="arial"/>
              </a:rPr>
              <a:t>(147,020)</a:t>
            </a:r>
          </a:p>
        </p:txBody>
      </p:sp>
      <p:sp>
        <p:nvSpPr>
          <p:cNvPr id="15"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6"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7" name="New shape"/>
          <p:cNvSpPr/>
          <p:nvPr/>
        </p:nvSpPr>
        <p:spPr>
          <a:xfrm>
            <a:off x="254000" y="204216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Sustainable Engagement</a:t>
            </a:r>
          </a:p>
        </p:txBody>
      </p:sp>
      <p:graphicFrame>
        <p:nvGraphicFramePr>
          <p:cNvPr id="18" name="ChartObject"/>
          <p:cNvGraphicFramePr/>
          <p:nvPr/>
        </p:nvGraphicFramePr>
        <p:xfrm>
          <a:off x="2844800" y="2052320"/>
          <a:ext cx="2590800" cy="203200"/>
        </p:xfrm>
        <a:graphic>
          <a:graphicData uri="http://schemas.openxmlformats.org/drawingml/2006/chart">
            <c:chart xmlns:c="http://schemas.openxmlformats.org/drawingml/2006/chart" xmlns:r="http://schemas.openxmlformats.org/officeDocument/2006/relationships" r:id="rId3"/>
          </a:graphicData>
        </a:graphic>
      </p:graphicFrame>
      <p:sp>
        <p:nvSpPr>
          <p:cNvPr id="19"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20"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21" name="New shape"/>
          <p:cNvSpPr/>
          <p:nvPr/>
        </p:nvSpPr>
        <p:spPr>
          <a:xfrm>
            <a:off x="5613400" y="20523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2" name="New shape"/>
          <p:cNvSpPr/>
          <p:nvPr/>
        </p:nvSpPr>
        <p:spPr>
          <a:xfrm>
            <a:off x="6477000" y="20523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23" name="New shape"/>
          <p:cNvSpPr/>
          <p:nvPr/>
        </p:nvSpPr>
        <p:spPr>
          <a:xfrm>
            <a:off x="7340600" y="20523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4" name="New shape"/>
          <p:cNvSpPr/>
          <p:nvPr/>
        </p:nvSpPr>
        <p:spPr>
          <a:xfrm>
            <a:off x="8204200" y="20523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12*</a:t>
            </a:r>
          </a:p>
        </p:txBody>
      </p:sp>
      <p:sp>
        <p:nvSpPr>
          <p:cNvPr id="25"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6"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7" name="New shape"/>
          <p:cNvSpPr/>
          <p:nvPr/>
        </p:nvSpPr>
        <p:spPr>
          <a:xfrm>
            <a:off x="254000" y="228600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Change and Communication</a:t>
            </a:r>
          </a:p>
        </p:txBody>
      </p:sp>
      <p:graphicFrame>
        <p:nvGraphicFramePr>
          <p:cNvPr id="28" name="ChartObject"/>
          <p:cNvGraphicFramePr/>
          <p:nvPr/>
        </p:nvGraphicFramePr>
        <p:xfrm>
          <a:off x="2844800" y="2296160"/>
          <a:ext cx="2590800" cy="203200"/>
        </p:xfrm>
        <a:graphic>
          <a:graphicData uri="http://schemas.openxmlformats.org/drawingml/2006/chart">
            <c:chart xmlns:c="http://schemas.openxmlformats.org/drawingml/2006/chart" xmlns:r="http://schemas.openxmlformats.org/officeDocument/2006/relationships" r:id="rId4"/>
          </a:graphicData>
        </a:graphic>
      </p:graphicFrame>
      <p:sp>
        <p:nvSpPr>
          <p:cNvPr id="29"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81</a:t>
            </a:r>
          </a:p>
        </p:txBody>
      </p:sp>
      <p:sp>
        <p:nvSpPr>
          <p:cNvPr id="30"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81</a:t>
            </a:r>
          </a:p>
        </p:txBody>
      </p:sp>
      <p:sp>
        <p:nvSpPr>
          <p:cNvPr id="31" name="New shape"/>
          <p:cNvSpPr/>
          <p:nvPr/>
        </p:nvSpPr>
        <p:spPr>
          <a:xfrm>
            <a:off x="5613400" y="22961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32" name="New shape"/>
          <p:cNvSpPr/>
          <p:nvPr/>
        </p:nvSpPr>
        <p:spPr>
          <a:xfrm>
            <a:off x="6477000" y="22961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33" name="New shape"/>
          <p:cNvSpPr/>
          <p:nvPr/>
        </p:nvSpPr>
        <p:spPr>
          <a:xfrm>
            <a:off x="7340600" y="22961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34" name="New shape"/>
          <p:cNvSpPr/>
          <p:nvPr/>
        </p:nvSpPr>
        <p:spPr>
          <a:xfrm>
            <a:off x="8204200" y="22961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13*</a:t>
            </a:r>
          </a:p>
        </p:txBody>
      </p:sp>
      <p:sp>
        <p:nvSpPr>
          <p:cNvPr id="35"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6"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254000" y="252984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Customer Centric</a:t>
            </a:r>
          </a:p>
        </p:txBody>
      </p:sp>
      <p:graphicFrame>
        <p:nvGraphicFramePr>
          <p:cNvPr id="38" name="ChartObject"/>
          <p:cNvGraphicFramePr/>
          <p:nvPr/>
        </p:nvGraphicFramePr>
        <p:xfrm>
          <a:off x="2844800" y="2540000"/>
          <a:ext cx="2590800" cy="203200"/>
        </p:xfrm>
        <a:graphic>
          <a:graphicData uri="http://schemas.openxmlformats.org/drawingml/2006/chart">
            <c:chart xmlns:c="http://schemas.openxmlformats.org/drawingml/2006/chart" xmlns:r="http://schemas.openxmlformats.org/officeDocument/2006/relationships" r:id="rId5"/>
          </a:graphicData>
        </a:graphic>
      </p:graphicFrame>
      <p:sp>
        <p:nvSpPr>
          <p:cNvPr id="39"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40"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41" name="New shape"/>
          <p:cNvSpPr/>
          <p:nvPr/>
        </p:nvSpPr>
        <p:spPr>
          <a:xfrm>
            <a:off x="5613400" y="2540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42" name="New shape"/>
          <p:cNvSpPr/>
          <p:nvPr/>
        </p:nvSpPr>
        <p:spPr>
          <a:xfrm>
            <a:off x="6477000" y="25400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43" name="New shape"/>
          <p:cNvSpPr/>
          <p:nvPr/>
        </p:nvSpPr>
        <p:spPr>
          <a:xfrm>
            <a:off x="7340600" y="2540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44" name="New shape"/>
          <p:cNvSpPr/>
          <p:nvPr/>
        </p:nvSpPr>
        <p:spPr>
          <a:xfrm>
            <a:off x="8204200" y="25400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11*</a:t>
            </a:r>
          </a:p>
        </p:txBody>
      </p:sp>
      <p:sp>
        <p:nvSpPr>
          <p:cNvPr id="45"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254000" y="277368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Develop</a:t>
            </a:r>
          </a:p>
        </p:txBody>
      </p:sp>
      <p:graphicFrame>
        <p:nvGraphicFramePr>
          <p:cNvPr id="48" name="ChartObject"/>
          <p:cNvGraphicFramePr/>
          <p:nvPr/>
        </p:nvGraphicFramePr>
        <p:xfrm>
          <a:off x="2844800" y="2783840"/>
          <a:ext cx="2590800" cy="203200"/>
        </p:xfrm>
        <a:graphic>
          <a:graphicData uri="http://schemas.openxmlformats.org/drawingml/2006/chart">
            <c:chart xmlns:c="http://schemas.openxmlformats.org/drawingml/2006/chart" xmlns:r="http://schemas.openxmlformats.org/officeDocument/2006/relationships" r:id="rId6"/>
          </a:graphicData>
        </a:graphic>
      </p:graphicFrame>
      <p:sp>
        <p:nvSpPr>
          <p:cNvPr id="49"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78</a:t>
            </a:r>
          </a:p>
        </p:txBody>
      </p:sp>
      <p:sp>
        <p:nvSpPr>
          <p:cNvPr id="50"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78</a:t>
            </a:r>
          </a:p>
        </p:txBody>
      </p:sp>
      <p:sp>
        <p:nvSpPr>
          <p:cNvPr id="51" name="New shape"/>
          <p:cNvSpPr/>
          <p:nvPr/>
        </p:nvSpPr>
        <p:spPr>
          <a:xfrm>
            <a:off x="5613400" y="27838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52" name="New shape"/>
          <p:cNvSpPr/>
          <p:nvPr/>
        </p:nvSpPr>
        <p:spPr>
          <a:xfrm>
            <a:off x="6477000" y="27838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53" name="New shape"/>
          <p:cNvSpPr/>
          <p:nvPr/>
        </p:nvSpPr>
        <p:spPr>
          <a:xfrm>
            <a:off x="7340600" y="27838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54" name="New shape"/>
          <p:cNvSpPr/>
          <p:nvPr/>
        </p:nvSpPr>
        <p:spPr>
          <a:xfrm>
            <a:off x="8204200" y="27838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55"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6"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7" name="New shape"/>
          <p:cNvSpPr/>
          <p:nvPr/>
        </p:nvSpPr>
        <p:spPr>
          <a:xfrm>
            <a:off x="254000" y="301752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Goals and Objectives</a:t>
            </a:r>
          </a:p>
        </p:txBody>
      </p:sp>
      <p:graphicFrame>
        <p:nvGraphicFramePr>
          <p:cNvPr id="58" name="ChartObject"/>
          <p:cNvGraphicFramePr/>
          <p:nvPr/>
        </p:nvGraphicFramePr>
        <p:xfrm>
          <a:off x="2844800" y="3027680"/>
          <a:ext cx="2590800" cy="203200"/>
        </p:xfrm>
        <a:graphic>
          <a:graphicData uri="http://schemas.openxmlformats.org/drawingml/2006/chart">
            <c:chart xmlns:c="http://schemas.openxmlformats.org/drawingml/2006/chart" xmlns:r="http://schemas.openxmlformats.org/officeDocument/2006/relationships" r:id="rId7"/>
          </a:graphicData>
        </a:graphic>
      </p:graphicFrame>
      <p:sp>
        <p:nvSpPr>
          <p:cNvPr id="59"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60"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61" name="New shape"/>
          <p:cNvSpPr/>
          <p:nvPr/>
        </p:nvSpPr>
        <p:spPr>
          <a:xfrm>
            <a:off x="56134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62" name="New shape"/>
          <p:cNvSpPr/>
          <p:nvPr/>
        </p:nvSpPr>
        <p:spPr>
          <a:xfrm>
            <a:off x="64770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63" name="New shape"/>
          <p:cNvSpPr/>
          <p:nvPr/>
        </p:nvSpPr>
        <p:spPr>
          <a:xfrm>
            <a:off x="73406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64" name="New shape"/>
          <p:cNvSpPr/>
          <p:nvPr/>
        </p:nvSpPr>
        <p:spPr>
          <a:xfrm>
            <a:off x="82042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21*</a:t>
            </a:r>
          </a:p>
        </p:txBody>
      </p:sp>
      <p:sp>
        <p:nvSpPr>
          <p:cNvPr id="65"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6"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7" name="New shape"/>
          <p:cNvSpPr/>
          <p:nvPr/>
        </p:nvSpPr>
        <p:spPr>
          <a:xfrm>
            <a:off x="254000" y="326136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Inclusive Culture</a:t>
            </a:r>
          </a:p>
        </p:txBody>
      </p:sp>
      <p:graphicFrame>
        <p:nvGraphicFramePr>
          <p:cNvPr id="68" name="ChartObject"/>
          <p:cNvGraphicFramePr/>
          <p:nvPr/>
        </p:nvGraphicFramePr>
        <p:xfrm>
          <a:off x="2844800" y="3271520"/>
          <a:ext cx="2590800" cy="203200"/>
        </p:xfrm>
        <a:graphic>
          <a:graphicData uri="http://schemas.openxmlformats.org/drawingml/2006/chart">
            <c:chart xmlns:c="http://schemas.openxmlformats.org/drawingml/2006/chart" xmlns:r="http://schemas.openxmlformats.org/officeDocument/2006/relationships" r:id="rId8"/>
          </a:graphicData>
        </a:graphic>
      </p:graphicFrame>
      <p:sp>
        <p:nvSpPr>
          <p:cNvPr id="69"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70"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71" name="New shape"/>
          <p:cNvSpPr/>
          <p:nvPr/>
        </p:nvSpPr>
        <p:spPr>
          <a:xfrm>
            <a:off x="56134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72" name="New shape"/>
          <p:cNvSpPr/>
          <p:nvPr/>
        </p:nvSpPr>
        <p:spPr>
          <a:xfrm>
            <a:off x="64770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73" name="New shape"/>
          <p:cNvSpPr/>
          <p:nvPr/>
        </p:nvSpPr>
        <p:spPr>
          <a:xfrm>
            <a:off x="7340600" y="32715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74" name="New shape"/>
          <p:cNvSpPr/>
          <p:nvPr/>
        </p:nvSpPr>
        <p:spPr>
          <a:xfrm>
            <a:off x="8204200" y="32715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19*</a:t>
            </a:r>
          </a:p>
        </p:txBody>
      </p:sp>
      <p:sp>
        <p:nvSpPr>
          <p:cNvPr id="75"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6"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7" name="New shape"/>
          <p:cNvSpPr/>
          <p:nvPr/>
        </p:nvSpPr>
        <p:spPr>
          <a:xfrm>
            <a:off x="254000" y="350520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Innovate</a:t>
            </a:r>
          </a:p>
        </p:txBody>
      </p:sp>
      <p:graphicFrame>
        <p:nvGraphicFramePr>
          <p:cNvPr id="78" name="ChartObject"/>
          <p:cNvGraphicFramePr/>
          <p:nvPr/>
        </p:nvGraphicFramePr>
        <p:xfrm>
          <a:off x="2844800" y="3515360"/>
          <a:ext cx="2590800" cy="203200"/>
        </p:xfrm>
        <a:graphic>
          <a:graphicData uri="http://schemas.openxmlformats.org/drawingml/2006/chart">
            <c:chart xmlns:c="http://schemas.openxmlformats.org/drawingml/2006/chart" xmlns:r="http://schemas.openxmlformats.org/officeDocument/2006/relationships" r:id="rId9"/>
          </a:graphicData>
        </a:graphic>
      </p:graphicFrame>
      <p:sp>
        <p:nvSpPr>
          <p:cNvPr id="79"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80"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81" name="New shape"/>
          <p:cNvSpPr/>
          <p:nvPr/>
        </p:nvSpPr>
        <p:spPr>
          <a:xfrm>
            <a:off x="5613400" y="35153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82" name="New shape"/>
          <p:cNvSpPr/>
          <p:nvPr/>
        </p:nvSpPr>
        <p:spPr>
          <a:xfrm>
            <a:off x="6477000" y="35153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83" name="New shape"/>
          <p:cNvSpPr/>
          <p:nvPr/>
        </p:nvSpPr>
        <p:spPr>
          <a:xfrm>
            <a:off x="7340600" y="35153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84" name="New shape"/>
          <p:cNvSpPr/>
          <p:nvPr/>
        </p:nvSpPr>
        <p:spPr>
          <a:xfrm>
            <a:off x="8204200" y="35153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18*</a:t>
            </a:r>
          </a:p>
        </p:txBody>
      </p:sp>
      <p:sp>
        <p:nvSpPr>
          <p:cNvPr id="85"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6"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7" name="New shape"/>
          <p:cNvSpPr/>
          <p:nvPr/>
        </p:nvSpPr>
        <p:spPr>
          <a:xfrm>
            <a:off x="254000" y="3749039"/>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Leadership and Direction</a:t>
            </a:r>
          </a:p>
        </p:txBody>
      </p:sp>
      <p:graphicFrame>
        <p:nvGraphicFramePr>
          <p:cNvPr id="88" name="ChartObject"/>
          <p:cNvGraphicFramePr/>
          <p:nvPr/>
        </p:nvGraphicFramePr>
        <p:xfrm>
          <a:off x="2844800" y="3759200"/>
          <a:ext cx="2590800" cy="203200"/>
        </p:xfrm>
        <a:graphic>
          <a:graphicData uri="http://schemas.openxmlformats.org/drawingml/2006/chart">
            <c:chart xmlns:c="http://schemas.openxmlformats.org/drawingml/2006/chart" xmlns:r="http://schemas.openxmlformats.org/officeDocument/2006/relationships" r:id="rId10"/>
          </a:graphicData>
        </a:graphic>
      </p:graphicFrame>
      <p:sp>
        <p:nvSpPr>
          <p:cNvPr id="89"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87</a:t>
            </a:r>
          </a:p>
        </p:txBody>
      </p:sp>
      <p:sp>
        <p:nvSpPr>
          <p:cNvPr id="90"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87</a:t>
            </a:r>
          </a:p>
        </p:txBody>
      </p:sp>
      <p:sp>
        <p:nvSpPr>
          <p:cNvPr id="91" name="New shape"/>
          <p:cNvSpPr/>
          <p:nvPr/>
        </p:nvSpPr>
        <p:spPr>
          <a:xfrm>
            <a:off x="56134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92" name="New shape"/>
          <p:cNvSpPr/>
          <p:nvPr/>
        </p:nvSpPr>
        <p:spPr>
          <a:xfrm>
            <a:off x="6477000" y="37592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15*</a:t>
            </a:r>
          </a:p>
        </p:txBody>
      </p:sp>
      <p:sp>
        <p:nvSpPr>
          <p:cNvPr id="93" name="New shape"/>
          <p:cNvSpPr/>
          <p:nvPr/>
        </p:nvSpPr>
        <p:spPr>
          <a:xfrm>
            <a:off x="73406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94" name="New shape"/>
          <p:cNvSpPr/>
          <p:nvPr/>
        </p:nvSpPr>
        <p:spPr>
          <a:xfrm>
            <a:off x="8204200" y="37592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13*</a:t>
            </a:r>
          </a:p>
        </p:txBody>
      </p:sp>
      <p:sp>
        <p:nvSpPr>
          <p:cNvPr id="95"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6"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7" name="New shape"/>
          <p:cNvSpPr/>
          <p:nvPr/>
        </p:nvSpPr>
        <p:spPr>
          <a:xfrm>
            <a:off x="254000" y="399288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Manager Effectiveness</a:t>
            </a:r>
          </a:p>
        </p:txBody>
      </p:sp>
      <p:graphicFrame>
        <p:nvGraphicFramePr>
          <p:cNvPr id="98" name="ChartObject"/>
          <p:cNvGraphicFramePr/>
          <p:nvPr/>
        </p:nvGraphicFramePr>
        <p:xfrm>
          <a:off x="2844800" y="4003040"/>
          <a:ext cx="2590800" cy="203200"/>
        </p:xfrm>
        <a:graphic>
          <a:graphicData uri="http://schemas.openxmlformats.org/drawingml/2006/chart">
            <c:chart xmlns:c="http://schemas.openxmlformats.org/drawingml/2006/chart" xmlns:r="http://schemas.openxmlformats.org/officeDocument/2006/relationships" r:id="rId11"/>
          </a:graphicData>
        </a:graphic>
      </p:graphicFrame>
      <p:sp>
        <p:nvSpPr>
          <p:cNvPr id="99"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00"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01" name="New shape"/>
          <p:cNvSpPr/>
          <p:nvPr/>
        </p:nvSpPr>
        <p:spPr>
          <a:xfrm>
            <a:off x="56134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02" name="New shape"/>
          <p:cNvSpPr/>
          <p:nvPr/>
        </p:nvSpPr>
        <p:spPr>
          <a:xfrm>
            <a:off x="64770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03" name="New shape"/>
          <p:cNvSpPr/>
          <p:nvPr/>
        </p:nvSpPr>
        <p:spPr>
          <a:xfrm>
            <a:off x="73406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04" name="New shape"/>
          <p:cNvSpPr/>
          <p:nvPr/>
        </p:nvSpPr>
        <p:spPr>
          <a:xfrm>
            <a:off x="82042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17*</a:t>
            </a:r>
          </a:p>
        </p:txBody>
      </p:sp>
      <p:sp>
        <p:nvSpPr>
          <p:cNvPr id="105" name="New shape"/>
          <p:cNvSpPr/>
          <p:nvPr/>
        </p:nvSpPr>
        <p:spPr>
          <a:xfrm>
            <a:off x="254000" y="4470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6" name="New shape"/>
          <p:cNvSpPr/>
          <p:nvPr/>
        </p:nvSpPr>
        <p:spPr>
          <a:xfrm>
            <a:off x="254000" y="4470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7" name="New shape"/>
          <p:cNvSpPr/>
          <p:nvPr/>
        </p:nvSpPr>
        <p:spPr>
          <a:xfrm>
            <a:off x="254000" y="423672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Our Purpose, Vision and Values</a:t>
            </a:r>
          </a:p>
        </p:txBody>
      </p:sp>
      <p:graphicFrame>
        <p:nvGraphicFramePr>
          <p:cNvPr id="108" name="ChartObject"/>
          <p:cNvGraphicFramePr/>
          <p:nvPr/>
        </p:nvGraphicFramePr>
        <p:xfrm>
          <a:off x="2844800" y="4246880"/>
          <a:ext cx="2590800" cy="203200"/>
        </p:xfrm>
        <a:graphic>
          <a:graphicData uri="http://schemas.openxmlformats.org/drawingml/2006/chart">
            <c:chart xmlns:c="http://schemas.openxmlformats.org/drawingml/2006/chart" xmlns:r="http://schemas.openxmlformats.org/officeDocument/2006/relationships" r:id="rId12"/>
          </a:graphicData>
        </a:graphic>
      </p:graphicFrame>
      <p:sp>
        <p:nvSpPr>
          <p:cNvPr id="109"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90</a:t>
            </a:r>
          </a:p>
        </p:txBody>
      </p:sp>
      <p:sp>
        <p:nvSpPr>
          <p:cNvPr id="110"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90</a:t>
            </a:r>
          </a:p>
        </p:txBody>
      </p:sp>
      <p:sp>
        <p:nvSpPr>
          <p:cNvPr id="111" name="New shape"/>
          <p:cNvSpPr/>
          <p:nvPr/>
        </p:nvSpPr>
        <p:spPr>
          <a:xfrm>
            <a:off x="5613400" y="424688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12" name="New shape"/>
          <p:cNvSpPr/>
          <p:nvPr/>
        </p:nvSpPr>
        <p:spPr>
          <a:xfrm>
            <a:off x="6477000" y="42468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113" name="New shape"/>
          <p:cNvSpPr/>
          <p:nvPr/>
        </p:nvSpPr>
        <p:spPr>
          <a:xfrm>
            <a:off x="7340600" y="424688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14" name="New shape"/>
          <p:cNvSpPr/>
          <p:nvPr/>
        </p:nvSpPr>
        <p:spPr>
          <a:xfrm>
            <a:off x="8204200" y="42468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115" name="New shape"/>
          <p:cNvSpPr/>
          <p:nvPr/>
        </p:nvSpPr>
        <p:spPr>
          <a:xfrm>
            <a:off x="254000" y="47142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6" name="New shape"/>
          <p:cNvSpPr/>
          <p:nvPr/>
        </p:nvSpPr>
        <p:spPr>
          <a:xfrm>
            <a:off x="254000" y="47142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7" name="New shape"/>
          <p:cNvSpPr/>
          <p:nvPr/>
        </p:nvSpPr>
        <p:spPr>
          <a:xfrm>
            <a:off x="254000" y="448056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Perform</a:t>
            </a:r>
          </a:p>
        </p:txBody>
      </p:sp>
      <p:graphicFrame>
        <p:nvGraphicFramePr>
          <p:cNvPr id="118" name="ChartObject"/>
          <p:cNvGraphicFramePr/>
          <p:nvPr/>
        </p:nvGraphicFramePr>
        <p:xfrm>
          <a:off x="2844800" y="4490720"/>
          <a:ext cx="2590800" cy="203200"/>
        </p:xfrm>
        <a:graphic>
          <a:graphicData uri="http://schemas.openxmlformats.org/drawingml/2006/chart">
            <c:chart xmlns:c="http://schemas.openxmlformats.org/drawingml/2006/chart" xmlns:r="http://schemas.openxmlformats.org/officeDocument/2006/relationships" r:id="rId13"/>
          </a:graphicData>
        </a:graphic>
      </p:graphicFrame>
      <p:sp>
        <p:nvSpPr>
          <p:cNvPr id="119" name="New shape"/>
          <p:cNvSpPr/>
          <p:nvPr/>
        </p:nvSpPr>
        <p:spPr>
          <a:xfrm>
            <a:off x="2844800" y="44907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20" name="New shape"/>
          <p:cNvSpPr/>
          <p:nvPr/>
        </p:nvSpPr>
        <p:spPr>
          <a:xfrm>
            <a:off x="2844800" y="44907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21" name="New shape"/>
          <p:cNvSpPr/>
          <p:nvPr/>
        </p:nvSpPr>
        <p:spPr>
          <a:xfrm>
            <a:off x="5613400" y="44907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22" name="New shape"/>
          <p:cNvSpPr/>
          <p:nvPr/>
        </p:nvSpPr>
        <p:spPr>
          <a:xfrm>
            <a:off x="6477000" y="44907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23" name="New shape"/>
          <p:cNvSpPr/>
          <p:nvPr/>
        </p:nvSpPr>
        <p:spPr>
          <a:xfrm>
            <a:off x="7340600" y="44907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24" name="New shape"/>
          <p:cNvSpPr/>
          <p:nvPr/>
        </p:nvSpPr>
        <p:spPr>
          <a:xfrm>
            <a:off x="8204200" y="44907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11*</a:t>
            </a:r>
          </a:p>
        </p:txBody>
      </p:sp>
      <p:sp>
        <p:nvSpPr>
          <p:cNvPr id="125" name="New shape"/>
          <p:cNvSpPr/>
          <p:nvPr/>
        </p:nvSpPr>
        <p:spPr>
          <a:xfrm>
            <a:off x="254000" y="49580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6" name="New shape"/>
          <p:cNvSpPr/>
          <p:nvPr/>
        </p:nvSpPr>
        <p:spPr>
          <a:xfrm>
            <a:off x="254000" y="49580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7" name="New shape"/>
          <p:cNvSpPr/>
          <p:nvPr/>
        </p:nvSpPr>
        <p:spPr>
          <a:xfrm>
            <a:off x="254000" y="472440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Retention</a:t>
            </a:r>
          </a:p>
        </p:txBody>
      </p:sp>
      <p:graphicFrame>
        <p:nvGraphicFramePr>
          <p:cNvPr id="128" name="ChartObject"/>
          <p:cNvGraphicFramePr/>
          <p:nvPr/>
        </p:nvGraphicFramePr>
        <p:xfrm>
          <a:off x="2844800" y="4734560"/>
          <a:ext cx="2590800" cy="203200"/>
        </p:xfrm>
        <a:graphic>
          <a:graphicData uri="http://schemas.openxmlformats.org/drawingml/2006/chart">
            <c:chart xmlns:c="http://schemas.openxmlformats.org/drawingml/2006/chart" xmlns:r="http://schemas.openxmlformats.org/officeDocument/2006/relationships" r:id="rId14"/>
          </a:graphicData>
        </a:graphic>
      </p:graphicFrame>
      <p:sp>
        <p:nvSpPr>
          <p:cNvPr id="129" name="New shape"/>
          <p:cNvSpPr/>
          <p:nvPr/>
        </p:nvSpPr>
        <p:spPr>
          <a:xfrm>
            <a:off x="2844800" y="47345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71</a:t>
            </a:r>
          </a:p>
        </p:txBody>
      </p:sp>
      <p:sp>
        <p:nvSpPr>
          <p:cNvPr id="130" name="New shape"/>
          <p:cNvSpPr/>
          <p:nvPr/>
        </p:nvSpPr>
        <p:spPr>
          <a:xfrm>
            <a:off x="2844800" y="47345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71</a:t>
            </a:r>
          </a:p>
        </p:txBody>
      </p:sp>
      <p:sp>
        <p:nvSpPr>
          <p:cNvPr id="131" name="New shape"/>
          <p:cNvSpPr/>
          <p:nvPr/>
        </p:nvSpPr>
        <p:spPr>
          <a:xfrm>
            <a:off x="5613400" y="47345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32" name="New shape"/>
          <p:cNvSpPr/>
          <p:nvPr/>
        </p:nvSpPr>
        <p:spPr>
          <a:xfrm>
            <a:off x="6477000" y="47345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33" name="New shape"/>
          <p:cNvSpPr/>
          <p:nvPr/>
        </p:nvSpPr>
        <p:spPr>
          <a:xfrm>
            <a:off x="7340600" y="47345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34" name="New shape"/>
          <p:cNvSpPr/>
          <p:nvPr/>
        </p:nvSpPr>
        <p:spPr>
          <a:xfrm>
            <a:off x="8204200" y="47345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135" name="New shape"/>
          <p:cNvSpPr/>
          <p:nvPr/>
        </p:nvSpPr>
        <p:spPr>
          <a:xfrm>
            <a:off x="254000" y="52019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36" name="New shape"/>
          <p:cNvSpPr/>
          <p:nvPr/>
        </p:nvSpPr>
        <p:spPr>
          <a:xfrm>
            <a:off x="254000" y="52019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37" name="New shape"/>
          <p:cNvSpPr/>
          <p:nvPr/>
        </p:nvSpPr>
        <p:spPr>
          <a:xfrm>
            <a:off x="254000" y="496824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Rewards</a:t>
            </a:r>
          </a:p>
        </p:txBody>
      </p:sp>
      <p:graphicFrame>
        <p:nvGraphicFramePr>
          <p:cNvPr id="138" name="ChartObject"/>
          <p:cNvGraphicFramePr/>
          <p:nvPr/>
        </p:nvGraphicFramePr>
        <p:xfrm>
          <a:off x="2844800" y="4978400"/>
          <a:ext cx="2590800" cy="203200"/>
        </p:xfrm>
        <a:graphic>
          <a:graphicData uri="http://schemas.openxmlformats.org/drawingml/2006/chart">
            <c:chart xmlns:c="http://schemas.openxmlformats.org/drawingml/2006/chart" xmlns:r="http://schemas.openxmlformats.org/officeDocument/2006/relationships" r:id="rId15"/>
          </a:graphicData>
        </a:graphic>
      </p:graphicFrame>
      <p:sp>
        <p:nvSpPr>
          <p:cNvPr id="139" name="New shape"/>
          <p:cNvSpPr/>
          <p:nvPr/>
        </p:nvSpPr>
        <p:spPr>
          <a:xfrm>
            <a:off x="2844800" y="49784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65</a:t>
            </a:r>
          </a:p>
        </p:txBody>
      </p:sp>
      <p:sp>
        <p:nvSpPr>
          <p:cNvPr id="140" name="New shape"/>
          <p:cNvSpPr/>
          <p:nvPr/>
        </p:nvSpPr>
        <p:spPr>
          <a:xfrm>
            <a:off x="2844800" y="49784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65</a:t>
            </a:r>
          </a:p>
        </p:txBody>
      </p:sp>
      <p:sp>
        <p:nvSpPr>
          <p:cNvPr id="141" name="New shape"/>
          <p:cNvSpPr/>
          <p:nvPr/>
        </p:nvSpPr>
        <p:spPr>
          <a:xfrm>
            <a:off x="5613400" y="49784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42" name="New shape"/>
          <p:cNvSpPr/>
          <p:nvPr/>
        </p:nvSpPr>
        <p:spPr>
          <a:xfrm>
            <a:off x="6477000" y="49784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43" name="New shape"/>
          <p:cNvSpPr/>
          <p:nvPr/>
        </p:nvSpPr>
        <p:spPr>
          <a:xfrm>
            <a:off x="7340600" y="4978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44" name="New shape"/>
          <p:cNvSpPr/>
          <p:nvPr/>
        </p:nvSpPr>
        <p:spPr>
          <a:xfrm>
            <a:off x="8204200" y="49784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45" name="New shape"/>
          <p:cNvSpPr/>
          <p:nvPr/>
        </p:nvSpPr>
        <p:spPr>
          <a:xfrm>
            <a:off x="254000" y="544576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6" name="New shape"/>
          <p:cNvSpPr/>
          <p:nvPr/>
        </p:nvSpPr>
        <p:spPr>
          <a:xfrm>
            <a:off x="254000" y="544576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7" name="New shape"/>
          <p:cNvSpPr/>
          <p:nvPr/>
        </p:nvSpPr>
        <p:spPr>
          <a:xfrm>
            <a:off x="254000" y="521208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Sustainability and Safety</a:t>
            </a:r>
          </a:p>
        </p:txBody>
      </p:sp>
      <p:graphicFrame>
        <p:nvGraphicFramePr>
          <p:cNvPr id="148" name="ChartObject"/>
          <p:cNvGraphicFramePr/>
          <p:nvPr/>
        </p:nvGraphicFramePr>
        <p:xfrm>
          <a:off x="2844800" y="5222241"/>
          <a:ext cx="2590800" cy="203200"/>
        </p:xfrm>
        <a:graphic>
          <a:graphicData uri="http://schemas.openxmlformats.org/drawingml/2006/chart">
            <c:chart xmlns:c="http://schemas.openxmlformats.org/drawingml/2006/chart" xmlns:r="http://schemas.openxmlformats.org/officeDocument/2006/relationships" r:id="rId16"/>
          </a:graphicData>
        </a:graphic>
      </p:graphicFrame>
      <p:sp>
        <p:nvSpPr>
          <p:cNvPr id="149" name="New shape"/>
          <p:cNvSpPr/>
          <p:nvPr/>
        </p:nvSpPr>
        <p:spPr>
          <a:xfrm>
            <a:off x="2844800" y="522224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50" name="New shape"/>
          <p:cNvSpPr/>
          <p:nvPr/>
        </p:nvSpPr>
        <p:spPr>
          <a:xfrm>
            <a:off x="2844800" y="522224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51" name="New shape"/>
          <p:cNvSpPr/>
          <p:nvPr/>
        </p:nvSpPr>
        <p:spPr>
          <a:xfrm>
            <a:off x="5613400" y="522224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52" name="New shape"/>
          <p:cNvSpPr/>
          <p:nvPr/>
        </p:nvSpPr>
        <p:spPr>
          <a:xfrm>
            <a:off x="6477000" y="522224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153" name="New shape"/>
          <p:cNvSpPr/>
          <p:nvPr/>
        </p:nvSpPr>
        <p:spPr>
          <a:xfrm>
            <a:off x="7340600" y="5222241"/>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a:t>
            </a:r>
          </a:p>
        </p:txBody>
      </p:sp>
      <p:sp>
        <p:nvSpPr>
          <p:cNvPr id="154" name="New shape"/>
          <p:cNvSpPr/>
          <p:nvPr/>
        </p:nvSpPr>
        <p:spPr>
          <a:xfrm>
            <a:off x="8204200" y="522224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55" name="New shape"/>
          <p:cNvSpPr/>
          <p:nvPr/>
        </p:nvSpPr>
        <p:spPr>
          <a:xfrm>
            <a:off x="254000" y="568960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6" name="New shape"/>
          <p:cNvSpPr/>
          <p:nvPr/>
        </p:nvSpPr>
        <p:spPr>
          <a:xfrm>
            <a:off x="254000" y="568960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7" name="New shape"/>
          <p:cNvSpPr/>
          <p:nvPr/>
        </p:nvSpPr>
        <p:spPr>
          <a:xfrm>
            <a:off x="254000" y="545592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Teamwork</a:t>
            </a:r>
          </a:p>
        </p:txBody>
      </p:sp>
      <p:graphicFrame>
        <p:nvGraphicFramePr>
          <p:cNvPr id="158" name="ChartObject"/>
          <p:cNvGraphicFramePr/>
          <p:nvPr/>
        </p:nvGraphicFramePr>
        <p:xfrm>
          <a:off x="2844800" y="5466081"/>
          <a:ext cx="2590800" cy="203200"/>
        </p:xfrm>
        <a:graphic>
          <a:graphicData uri="http://schemas.openxmlformats.org/drawingml/2006/chart">
            <c:chart xmlns:c="http://schemas.openxmlformats.org/drawingml/2006/chart" xmlns:r="http://schemas.openxmlformats.org/officeDocument/2006/relationships" r:id="rId17"/>
          </a:graphicData>
        </a:graphic>
      </p:graphicFrame>
      <p:sp>
        <p:nvSpPr>
          <p:cNvPr id="159" name="New shape"/>
          <p:cNvSpPr/>
          <p:nvPr/>
        </p:nvSpPr>
        <p:spPr>
          <a:xfrm>
            <a:off x="2844800" y="546608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160" name="New shape"/>
          <p:cNvSpPr/>
          <p:nvPr/>
        </p:nvSpPr>
        <p:spPr>
          <a:xfrm>
            <a:off x="2844800" y="546608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161" name="New shape"/>
          <p:cNvSpPr/>
          <p:nvPr/>
        </p:nvSpPr>
        <p:spPr>
          <a:xfrm>
            <a:off x="5613400" y="546608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162" name="New shape"/>
          <p:cNvSpPr/>
          <p:nvPr/>
        </p:nvSpPr>
        <p:spPr>
          <a:xfrm>
            <a:off x="6477000" y="546608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63" name="New shape"/>
          <p:cNvSpPr/>
          <p:nvPr/>
        </p:nvSpPr>
        <p:spPr>
          <a:xfrm>
            <a:off x="7340600" y="546608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64" name="New shape"/>
          <p:cNvSpPr/>
          <p:nvPr/>
        </p:nvSpPr>
        <p:spPr>
          <a:xfrm>
            <a:off x="8204200" y="546608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65" name="New shape"/>
          <p:cNvSpPr/>
          <p:nvPr/>
        </p:nvSpPr>
        <p:spPr>
          <a:xfrm>
            <a:off x="254000" y="593344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66" name="New shape"/>
          <p:cNvSpPr/>
          <p:nvPr/>
        </p:nvSpPr>
        <p:spPr>
          <a:xfrm>
            <a:off x="254000" y="593344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67" name="New shape"/>
          <p:cNvSpPr/>
          <p:nvPr/>
        </p:nvSpPr>
        <p:spPr>
          <a:xfrm>
            <a:off x="254000" y="5699761"/>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Wellbeing</a:t>
            </a:r>
          </a:p>
        </p:txBody>
      </p:sp>
      <p:graphicFrame>
        <p:nvGraphicFramePr>
          <p:cNvPr id="168" name="ChartObject"/>
          <p:cNvGraphicFramePr/>
          <p:nvPr/>
        </p:nvGraphicFramePr>
        <p:xfrm>
          <a:off x="2844800" y="5709921"/>
          <a:ext cx="2590800" cy="203200"/>
        </p:xfrm>
        <a:graphic>
          <a:graphicData uri="http://schemas.openxmlformats.org/drawingml/2006/chart">
            <c:chart xmlns:c="http://schemas.openxmlformats.org/drawingml/2006/chart" xmlns:r="http://schemas.openxmlformats.org/officeDocument/2006/relationships" r:id="rId18"/>
          </a:graphicData>
        </a:graphic>
      </p:graphicFrame>
      <p:sp>
        <p:nvSpPr>
          <p:cNvPr id="169" name="New shape"/>
          <p:cNvSpPr/>
          <p:nvPr/>
        </p:nvSpPr>
        <p:spPr>
          <a:xfrm>
            <a:off x="2844800" y="570992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80</a:t>
            </a:r>
          </a:p>
        </p:txBody>
      </p:sp>
      <p:sp>
        <p:nvSpPr>
          <p:cNvPr id="170" name="New shape"/>
          <p:cNvSpPr/>
          <p:nvPr/>
        </p:nvSpPr>
        <p:spPr>
          <a:xfrm>
            <a:off x="2844800" y="570992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80</a:t>
            </a:r>
          </a:p>
        </p:txBody>
      </p:sp>
      <p:sp>
        <p:nvSpPr>
          <p:cNvPr id="171" name="New shape"/>
          <p:cNvSpPr/>
          <p:nvPr/>
        </p:nvSpPr>
        <p:spPr>
          <a:xfrm>
            <a:off x="5613400" y="570992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72" name="New shape"/>
          <p:cNvSpPr/>
          <p:nvPr/>
        </p:nvSpPr>
        <p:spPr>
          <a:xfrm>
            <a:off x="6477000" y="570992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73" name="New shape"/>
          <p:cNvSpPr/>
          <p:nvPr/>
        </p:nvSpPr>
        <p:spPr>
          <a:xfrm>
            <a:off x="7340600" y="570992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74" name="New shape"/>
          <p:cNvSpPr/>
          <p:nvPr/>
        </p:nvSpPr>
        <p:spPr>
          <a:xfrm>
            <a:off x="8204200" y="570992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75" name="New shape"/>
          <p:cNvSpPr/>
          <p:nvPr/>
        </p:nvSpPr>
        <p:spPr>
          <a:xfrm>
            <a:off x="254000" y="5943601"/>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COVID-19</a:t>
            </a:r>
          </a:p>
        </p:txBody>
      </p:sp>
      <p:graphicFrame>
        <p:nvGraphicFramePr>
          <p:cNvPr id="176" name="ChartObject"/>
          <p:cNvGraphicFramePr/>
          <p:nvPr/>
        </p:nvGraphicFramePr>
        <p:xfrm>
          <a:off x="2844800" y="5953761"/>
          <a:ext cx="2590800" cy="203200"/>
        </p:xfrm>
        <a:graphic>
          <a:graphicData uri="http://schemas.openxmlformats.org/drawingml/2006/chart">
            <c:chart xmlns:c="http://schemas.openxmlformats.org/drawingml/2006/chart" xmlns:r="http://schemas.openxmlformats.org/officeDocument/2006/relationships" r:id="rId19"/>
          </a:graphicData>
        </a:graphic>
      </p:graphicFrame>
      <p:sp>
        <p:nvSpPr>
          <p:cNvPr id="177" name="New shape"/>
          <p:cNvSpPr/>
          <p:nvPr/>
        </p:nvSpPr>
        <p:spPr>
          <a:xfrm>
            <a:off x="2844800" y="595376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178" name="New shape"/>
          <p:cNvSpPr/>
          <p:nvPr/>
        </p:nvSpPr>
        <p:spPr>
          <a:xfrm>
            <a:off x="2844800" y="595376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179" name="New shape"/>
          <p:cNvSpPr/>
          <p:nvPr/>
        </p:nvSpPr>
        <p:spPr>
          <a:xfrm>
            <a:off x="56134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80" name="New shape"/>
          <p:cNvSpPr/>
          <p:nvPr/>
        </p:nvSpPr>
        <p:spPr>
          <a:xfrm>
            <a:off x="64770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181" name="New shape"/>
          <p:cNvSpPr/>
          <p:nvPr/>
        </p:nvSpPr>
        <p:spPr>
          <a:xfrm>
            <a:off x="73406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17*</a:t>
            </a:r>
          </a:p>
        </p:txBody>
      </p:sp>
      <p:sp>
        <p:nvSpPr>
          <p:cNvPr id="182" name="New shape"/>
          <p:cNvSpPr/>
          <p:nvPr/>
        </p:nvSpPr>
        <p:spPr>
          <a:xfrm>
            <a:off x="82042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16*</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Results Summary</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 - Scores based on Total Favorable</a:t>
            </a:r>
          </a:p>
        </p:txBody>
      </p:sp>
      <p:sp>
        <p:nvSpPr>
          <p:cNvPr id="4" name="New shape"/>
          <p:cNvSpPr/>
          <p:nvPr/>
        </p:nvSpPr>
        <p:spPr>
          <a:xfrm>
            <a:off x="254000" y="1016000"/>
            <a:ext cx="4191000" cy="2438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Results vs. 4Refuel 2020</a:t>
            </a:r>
          </a:p>
        </p:txBody>
      </p:sp>
      <p:sp>
        <p:nvSpPr>
          <p:cNvPr id="5" name="New shape"/>
          <p:cNvSpPr/>
          <p:nvPr/>
        </p:nvSpPr>
        <p:spPr>
          <a:xfrm>
            <a:off x="254000" y="1259840"/>
            <a:ext cx="419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A6A6A6"/>
                </a:solidFill>
                <a:latin typeface="arial"/>
              </a:defRPr>
            </a:pPr>
            <a:r>
              <a:rPr sz="1000" b="1" i="0" u="none" kern="200">
                <a:solidFill>
                  <a:srgbClr val="A6A6A6"/>
                </a:solidFill>
                <a:latin typeface="arial"/>
              </a:rPr>
              <a:t>17</a:t>
            </a:r>
            <a:r>
              <a:rPr sz="1000" b="0" i="0" u="none" kern="200">
                <a:solidFill>
                  <a:srgbClr val="A6A6A6"/>
                </a:solidFill>
                <a:latin typeface="arial"/>
              </a:rPr>
              <a:t> Out Of </a:t>
            </a:r>
            <a:r>
              <a:rPr sz="1000" b="1" i="0" u="none" kern="200">
                <a:solidFill>
                  <a:srgbClr val="A6A6A6"/>
                </a:solidFill>
                <a:latin typeface="arial"/>
              </a:rPr>
              <a:t>17</a:t>
            </a:r>
            <a:r>
              <a:rPr sz="1000" b="0" i="0" u="none" kern="200">
                <a:solidFill>
                  <a:srgbClr val="A6A6A6"/>
                </a:solidFill>
                <a:latin typeface="arial"/>
              </a:rPr>
              <a:t> Categories Have Improved</a:t>
            </a:r>
          </a:p>
        </p:txBody>
      </p:sp>
      <p:graphicFrame>
        <p:nvGraphicFramePr>
          <p:cNvPr id="6" name="ChartObject"/>
          <p:cNvGraphicFramePr/>
          <p:nvPr/>
        </p:nvGraphicFramePr>
        <p:xfrm>
          <a:off x="0" y="1201801"/>
          <a:ext cx="2159000" cy="2186178"/>
        </p:xfrm>
        <a:graphic>
          <a:graphicData uri="http://schemas.openxmlformats.org/drawingml/2006/chart">
            <c:chart xmlns:c="http://schemas.openxmlformats.org/drawingml/2006/chart" xmlns:r="http://schemas.openxmlformats.org/officeDocument/2006/relationships" r:id="rId3"/>
          </a:graphicData>
        </a:graphic>
      </p:graphicFrame>
      <p:pic>
        <p:nvPicPr>
          <p:cNvPr id="7" name="New picture"/>
          <p:cNvPicPr/>
          <p:nvPr/>
        </p:nvPicPr>
        <p:blipFill>
          <a:blip r:embed="rId4"/>
          <a:stretch>
            <a:fillRect/>
          </a:stretch>
        </p:blipFill>
        <p:spPr>
          <a:xfrm>
            <a:off x="825500" y="2148840"/>
            <a:ext cx="469900" cy="304800"/>
          </a:xfrm>
          <a:prstGeom prst="rect">
            <a:avLst/>
          </a:prstGeom>
          <a:ln>
            <a:noFill/>
          </a:ln>
        </p:spPr>
      </p:pic>
      <p:sp>
        <p:nvSpPr>
          <p:cNvPr id="41" name="New shape"/>
          <p:cNvSpPr/>
          <p:nvPr/>
        </p:nvSpPr>
        <p:spPr>
          <a:xfrm>
            <a:off x="6934200" y="3644900"/>
            <a:ext cx="635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New shape"/>
          <p:cNvSpPr/>
          <p:nvPr/>
        </p:nvSpPr>
        <p:spPr>
          <a:xfrm>
            <a:off x="5854700" y="3644900"/>
            <a:ext cx="635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New shape"/>
          <p:cNvSpPr/>
          <p:nvPr/>
        </p:nvSpPr>
        <p:spPr>
          <a:xfrm>
            <a:off x="4775200" y="3644900"/>
            <a:ext cx="635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2159000" y="1488440"/>
            <a:ext cx="2159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1" i="0">
                <a:solidFill>
                  <a:srgbClr val="81AD27"/>
                </a:solidFill>
                <a:latin typeface="arial"/>
              </a:defRPr>
            </a:pPr>
            <a:r>
              <a:rPr sz="1000" b="1" i="0" u="none" kern="200">
                <a:solidFill>
                  <a:srgbClr val="81AD27"/>
                </a:solidFill>
                <a:latin typeface="arial"/>
              </a:rPr>
              <a:t>Most Improved</a:t>
            </a:r>
          </a:p>
        </p:txBody>
      </p:sp>
      <p:sp>
        <p:nvSpPr>
          <p:cNvPr id="9" name="New shape"/>
          <p:cNvSpPr/>
          <p:nvPr/>
        </p:nvSpPr>
        <p:spPr>
          <a:xfrm>
            <a:off x="2159000" y="171704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Rewards </a:t>
            </a:r>
            <a:r>
              <a:rPr sz="900" b="0" i="0" u="none" kern="200">
                <a:solidFill>
                  <a:srgbClr val="81AD27"/>
                </a:solidFill>
                <a:latin typeface="arial"/>
              </a:rPr>
              <a:t>8*</a:t>
            </a:r>
          </a:p>
        </p:txBody>
      </p:sp>
      <p:sp>
        <p:nvSpPr>
          <p:cNvPr id="10" name="New shape"/>
          <p:cNvSpPr/>
          <p:nvPr/>
        </p:nvSpPr>
        <p:spPr>
          <a:xfrm>
            <a:off x="2159000" y="189992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Develop </a:t>
            </a:r>
            <a:r>
              <a:rPr sz="900" b="0" i="0" u="none" kern="200">
                <a:solidFill>
                  <a:srgbClr val="81AD27"/>
                </a:solidFill>
                <a:latin typeface="arial"/>
              </a:rPr>
              <a:t>6*</a:t>
            </a:r>
          </a:p>
        </p:txBody>
      </p:sp>
      <p:sp>
        <p:nvSpPr>
          <p:cNvPr id="11" name="New shape"/>
          <p:cNvSpPr/>
          <p:nvPr/>
        </p:nvSpPr>
        <p:spPr>
          <a:xfrm>
            <a:off x="2159000" y="208280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COVID-19 </a:t>
            </a:r>
            <a:r>
              <a:rPr sz="900" b="0" i="0" u="none" kern="200">
                <a:solidFill>
                  <a:srgbClr val="81AD27"/>
                </a:solidFill>
                <a:latin typeface="arial"/>
              </a:rPr>
              <a:t>6*</a:t>
            </a:r>
          </a:p>
        </p:txBody>
      </p:sp>
      <p:sp>
        <p:nvSpPr>
          <p:cNvPr id="12" name="New shape"/>
          <p:cNvSpPr/>
          <p:nvPr/>
        </p:nvSpPr>
        <p:spPr>
          <a:xfrm>
            <a:off x="4572000" y="1016000"/>
            <a:ext cx="4191000" cy="2438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Results vs. High Performance Norm</a:t>
            </a:r>
          </a:p>
        </p:txBody>
      </p:sp>
      <p:sp>
        <p:nvSpPr>
          <p:cNvPr id="13" name="New shape"/>
          <p:cNvSpPr/>
          <p:nvPr/>
        </p:nvSpPr>
        <p:spPr>
          <a:xfrm>
            <a:off x="4572000" y="1259840"/>
            <a:ext cx="419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0" i="0">
                <a:solidFill>
                  <a:srgbClr val="A6A6A6"/>
                </a:solidFill>
                <a:latin typeface="arial"/>
              </a:defRPr>
            </a:pPr>
            <a:r>
              <a:rPr sz="1000" b="1" i="0" u="none" kern="200">
                <a:solidFill>
                  <a:srgbClr val="A6A6A6"/>
                </a:solidFill>
                <a:latin typeface="arial"/>
              </a:rPr>
              <a:t>13</a:t>
            </a:r>
            <a:r>
              <a:rPr sz="1000" b="0" i="0" u="none" kern="200">
                <a:solidFill>
                  <a:srgbClr val="A6A6A6"/>
                </a:solidFill>
                <a:latin typeface="arial"/>
              </a:rPr>
              <a:t> Out Of </a:t>
            </a:r>
            <a:r>
              <a:rPr sz="1000" b="1" i="0" u="none" kern="200">
                <a:solidFill>
                  <a:srgbClr val="A6A6A6"/>
                </a:solidFill>
                <a:latin typeface="arial"/>
              </a:rPr>
              <a:t>17</a:t>
            </a:r>
            <a:r>
              <a:rPr sz="1000" b="0" i="0" u="none" kern="200">
                <a:solidFill>
                  <a:srgbClr val="A6A6A6"/>
                </a:solidFill>
                <a:latin typeface="arial"/>
              </a:rPr>
              <a:t> Categories Are Above</a:t>
            </a:r>
          </a:p>
        </p:txBody>
      </p:sp>
      <p:graphicFrame>
        <p:nvGraphicFramePr>
          <p:cNvPr id="14" name="ChartObject"/>
          <p:cNvGraphicFramePr/>
          <p:nvPr/>
        </p:nvGraphicFramePr>
        <p:xfrm>
          <a:off x="4318000" y="1201801"/>
          <a:ext cx="2159000" cy="2186178"/>
        </p:xfrm>
        <a:graphic>
          <a:graphicData uri="http://schemas.openxmlformats.org/drawingml/2006/chart">
            <c:chart xmlns:c="http://schemas.openxmlformats.org/drawingml/2006/chart" xmlns:r="http://schemas.openxmlformats.org/officeDocument/2006/relationships" r:id="rId5"/>
          </a:graphicData>
        </a:graphic>
      </p:graphicFrame>
      <p:pic>
        <p:nvPicPr>
          <p:cNvPr id="15" name="New picture"/>
          <p:cNvPicPr/>
          <p:nvPr/>
        </p:nvPicPr>
        <p:blipFill>
          <a:blip r:embed="rId4"/>
          <a:stretch>
            <a:fillRect/>
          </a:stretch>
        </p:blipFill>
        <p:spPr>
          <a:xfrm>
            <a:off x="5143500" y="2148840"/>
            <a:ext cx="469900" cy="304800"/>
          </a:xfrm>
          <a:prstGeom prst="rect">
            <a:avLst/>
          </a:prstGeom>
          <a:ln>
            <a:noFill/>
          </a:ln>
        </p:spPr>
      </p:pic>
      <p:sp>
        <p:nvSpPr>
          <p:cNvPr id="16" name="New shape"/>
          <p:cNvSpPr/>
          <p:nvPr/>
        </p:nvSpPr>
        <p:spPr>
          <a:xfrm>
            <a:off x="6477000" y="1488440"/>
            <a:ext cx="2159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1" i="0">
                <a:solidFill>
                  <a:srgbClr val="81AD27"/>
                </a:solidFill>
                <a:latin typeface="arial"/>
              </a:defRPr>
            </a:pPr>
            <a:r>
              <a:rPr sz="1000" b="1" i="0" u="none" kern="200">
                <a:solidFill>
                  <a:srgbClr val="81AD27"/>
                </a:solidFill>
                <a:latin typeface="arial"/>
              </a:rPr>
              <a:t>Most Favorable</a:t>
            </a:r>
          </a:p>
        </p:txBody>
      </p:sp>
      <p:sp>
        <p:nvSpPr>
          <p:cNvPr id="17" name="New shape"/>
          <p:cNvSpPr/>
          <p:nvPr/>
        </p:nvSpPr>
        <p:spPr>
          <a:xfrm>
            <a:off x="6477000" y="171704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COVID-19 </a:t>
            </a:r>
            <a:r>
              <a:rPr sz="900" b="0" i="0" u="none" kern="200">
                <a:solidFill>
                  <a:srgbClr val="81AD27"/>
                </a:solidFill>
                <a:latin typeface="arial"/>
              </a:rPr>
              <a:t>17*</a:t>
            </a:r>
          </a:p>
        </p:txBody>
      </p:sp>
      <p:sp>
        <p:nvSpPr>
          <p:cNvPr id="18" name="New shape"/>
          <p:cNvSpPr/>
          <p:nvPr/>
        </p:nvSpPr>
        <p:spPr>
          <a:xfrm>
            <a:off x="6477000" y="189992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Perform </a:t>
            </a:r>
            <a:r>
              <a:rPr sz="900" b="0" i="0" u="none" kern="200">
                <a:solidFill>
                  <a:srgbClr val="81AD27"/>
                </a:solidFill>
                <a:latin typeface="arial"/>
              </a:rPr>
              <a:t>6*</a:t>
            </a:r>
          </a:p>
        </p:txBody>
      </p:sp>
      <p:sp>
        <p:nvSpPr>
          <p:cNvPr id="19" name="New shape"/>
          <p:cNvSpPr/>
          <p:nvPr/>
        </p:nvSpPr>
        <p:spPr>
          <a:xfrm>
            <a:off x="6477000" y="208280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Goals and Objectives </a:t>
            </a:r>
            <a:r>
              <a:rPr sz="900" b="0" i="0" u="none" kern="200">
                <a:solidFill>
                  <a:srgbClr val="81AD27"/>
                </a:solidFill>
                <a:latin typeface="arial"/>
              </a:rPr>
              <a:t>5*</a:t>
            </a:r>
          </a:p>
        </p:txBody>
      </p:sp>
      <p:sp>
        <p:nvSpPr>
          <p:cNvPr id="20" name="New shape"/>
          <p:cNvSpPr/>
          <p:nvPr/>
        </p:nvSpPr>
        <p:spPr>
          <a:xfrm>
            <a:off x="6477000" y="2291080"/>
            <a:ext cx="2159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000" b="1" i="0">
                <a:solidFill>
                  <a:srgbClr val="DA6056"/>
                </a:solidFill>
                <a:latin typeface="arial"/>
              </a:defRPr>
            </a:pPr>
            <a:r>
              <a:rPr sz="1000" b="1" i="0" u="none" kern="200">
                <a:solidFill>
                  <a:srgbClr val="DA6056"/>
                </a:solidFill>
                <a:latin typeface="arial"/>
              </a:rPr>
              <a:t>Least Favorable</a:t>
            </a:r>
          </a:p>
        </p:txBody>
      </p:sp>
      <p:sp>
        <p:nvSpPr>
          <p:cNvPr id="21" name="New shape"/>
          <p:cNvSpPr/>
          <p:nvPr/>
        </p:nvSpPr>
        <p:spPr>
          <a:xfrm>
            <a:off x="6477000" y="251968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Sustainability and Safety </a:t>
            </a:r>
            <a:r>
              <a:rPr sz="900" b="0" i="0" u="none" kern="200">
                <a:solidFill>
                  <a:srgbClr val="DA6056"/>
                </a:solidFill>
                <a:latin typeface="arial"/>
              </a:rPr>
              <a:t>-3*</a:t>
            </a:r>
          </a:p>
        </p:txBody>
      </p:sp>
      <p:sp>
        <p:nvSpPr>
          <p:cNvPr id="22" name="New shape"/>
          <p:cNvSpPr/>
          <p:nvPr/>
        </p:nvSpPr>
        <p:spPr>
          <a:xfrm>
            <a:off x="6477000" y="270256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Develop </a:t>
            </a:r>
            <a:r>
              <a:rPr sz="900" b="0" i="0" u="none" kern="200">
                <a:solidFill>
                  <a:srgbClr val="DA6056"/>
                </a:solidFill>
                <a:latin typeface="arial"/>
              </a:rPr>
              <a:t>-2</a:t>
            </a:r>
          </a:p>
        </p:txBody>
      </p:sp>
      <p:sp>
        <p:nvSpPr>
          <p:cNvPr id="23" name="New shape"/>
          <p:cNvSpPr/>
          <p:nvPr/>
        </p:nvSpPr>
        <p:spPr>
          <a:xfrm>
            <a:off x="6477000" y="2885440"/>
            <a:ext cx="215900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900" b="0" i="0">
                <a:solidFill>
                  <a:srgbClr val="000000"/>
                </a:solidFill>
                <a:latin typeface="arial"/>
              </a:defRPr>
            </a:pPr>
            <a:r>
              <a:rPr sz="900" b="0" i="0" u="none" kern="200">
                <a:solidFill>
                  <a:srgbClr val="000000"/>
                </a:solidFill>
                <a:latin typeface="arial"/>
              </a:rPr>
              <a:t>Our Purpose, Vision and Values </a:t>
            </a:r>
            <a:r>
              <a:rPr sz="900" b="0" i="0" u="none" kern="200">
                <a:solidFill>
                  <a:srgbClr val="DA6056"/>
                </a:solidFill>
                <a:latin typeface="arial"/>
              </a:rPr>
              <a:t>-2</a:t>
            </a:r>
          </a:p>
        </p:txBody>
      </p:sp>
      <p:sp>
        <p:nvSpPr>
          <p:cNvPr id="24" name="New shape"/>
          <p:cNvSpPr/>
          <p:nvPr/>
        </p:nvSpPr>
        <p:spPr>
          <a:xfrm>
            <a:off x="254000" y="3406140"/>
            <a:ext cx="4191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Sustainable Engagement</a:t>
            </a:r>
          </a:p>
        </p:txBody>
      </p:sp>
      <p:sp>
        <p:nvSpPr>
          <p:cNvPr id="25" name="New shape"/>
          <p:cNvSpPr/>
          <p:nvPr/>
        </p:nvSpPr>
        <p:spPr>
          <a:xfrm>
            <a:off x="266700" y="36576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6" name="New shape"/>
          <p:cNvSpPr/>
          <p:nvPr/>
        </p:nvSpPr>
        <p:spPr>
          <a:xfrm>
            <a:off x="266700" y="3975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7" name="New shape"/>
          <p:cNvSpPr/>
          <p:nvPr/>
        </p:nvSpPr>
        <p:spPr>
          <a:xfrm flipH="1">
            <a:off x="266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8" name="New shape"/>
          <p:cNvSpPr/>
          <p:nvPr/>
        </p:nvSpPr>
        <p:spPr>
          <a:xfrm flipH="1">
            <a:off x="4457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graphicFrame>
        <p:nvGraphicFramePr>
          <p:cNvPr id="29" name="ChartObject"/>
          <p:cNvGraphicFramePr/>
          <p:nvPr/>
        </p:nvGraphicFramePr>
        <p:xfrm>
          <a:off x="266700" y="3657600"/>
          <a:ext cx="4191000" cy="317500"/>
        </p:xfrm>
        <a:graphic>
          <a:graphicData uri="http://schemas.openxmlformats.org/drawingml/2006/chart">
            <c:chart xmlns:c="http://schemas.openxmlformats.org/drawingml/2006/chart" xmlns:r="http://schemas.openxmlformats.org/officeDocument/2006/relationships" r:id="rId6"/>
          </a:graphicData>
        </a:graphic>
      </p:graphicFrame>
      <p:sp>
        <p:nvSpPr>
          <p:cNvPr id="30" name="New shape"/>
          <p:cNvSpPr/>
          <p:nvPr/>
        </p:nvSpPr>
        <p:spPr>
          <a:xfrm>
            <a:off x="1983105" y="3657600"/>
            <a:ext cx="3810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31" name="New shape"/>
          <p:cNvSpPr/>
          <p:nvPr/>
        </p:nvSpPr>
        <p:spPr>
          <a:xfrm>
            <a:off x="1983105" y="3657600"/>
            <a:ext cx="3810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32" name="New shape"/>
          <p:cNvSpPr/>
          <p:nvPr/>
        </p:nvSpPr>
        <p:spPr>
          <a:xfrm>
            <a:off x="4572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indent="0" algn="ctr"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4Refuel 2020</a:t>
            </a:r>
          </a:p>
        </p:txBody>
      </p:sp>
      <p:sp>
        <p:nvSpPr>
          <p:cNvPr id="33" name="New shape"/>
          <p:cNvSpPr/>
          <p:nvPr/>
        </p:nvSpPr>
        <p:spPr>
          <a:xfrm>
            <a:off x="56515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indent="0" algn="ctr"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Finning Overall 2021</a:t>
            </a:r>
          </a:p>
        </p:txBody>
      </p:sp>
      <p:sp>
        <p:nvSpPr>
          <p:cNvPr id="34" name="New shape"/>
          <p:cNvSpPr/>
          <p:nvPr/>
        </p:nvSpPr>
        <p:spPr>
          <a:xfrm>
            <a:off x="6731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fontScale="80000" lnSpcReduction="20000"/>
          </a:bodyPr>
          <a:lstStyle>
            <a:defPPr>
              <a:defRPr kern="200"/>
            </a:defPPr>
          </a:lstStyle>
          <a:p>
            <a:pPr indent="0" algn="ctr"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High Performance Norm</a:t>
            </a:r>
          </a:p>
        </p:txBody>
      </p:sp>
      <p:pic>
        <p:nvPicPr>
          <p:cNvPr id="36" name="New picture"/>
          <p:cNvPicPr/>
          <p:nvPr/>
        </p:nvPicPr>
        <p:blipFill>
          <a:blip r:embed="rId7"/>
          <a:stretch>
            <a:fillRect/>
          </a:stretch>
        </p:blipFill>
        <p:spPr>
          <a:xfrm>
            <a:off x="4851400" y="3717290"/>
            <a:ext cx="177800" cy="177800"/>
          </a:xfrm>
          <a:prstGeom prst="rect">
            <a:avLst/>
          </a:prstGeom>
          <a:ln>
            <a:noFill/>
          </a:ln>
        </p:spPr>
      </p:pic>
      <p:sp>
        <p:nvSpPr>
          <p:cNvPr id="37" name="New shape"/>
          <p:cNvSpPr/>
          <p:nvPr/>
        </p:nvSpPr>
        <p:spPr>
          <a:xfrm>
            <a:off x="5092700" y="3691890"/>
            <a:ext cx="3175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indent="0" algn="r" hangingPunct="0">
              <a:spcBef>
                <a:spcPct val="0"/>
              </a:spcBef>
              <a:spcAft>
                <a:spcPct val="100000"/>
              </a:spcAft>
              <a:buNone/>
              <a:defRPr sz="1100" b="1" i="0">
                <a:solidFill>
                  <a:srgbClr val="4A4A4A"/>
                </a:solidFill>
                <a:latin typeface="arial"/>
              </a:defRPr>
            </a:pPr>
            <a:r>
              <a:rPr sz="1100" b="1" i="0" u="none" kern="200">
                <a:solidFill>
                  <a:srgbClr val="4A4A4A"/>
                </a:solidFill>
                <a:latin typeface="arial"/>
              </a:rPr>
              <a:t>3</a:t>
            </a:r>
          </a:p>
        </p:txBody>
      </p:sp>
      <p:pic>
        <p:nvPicPr>
          <p:cNvPr id="39" name="New picture"/>
          <p:cNvPicPr/>
          <p:nvPr/>
        </p:nvPicPr>
        <p:blipFill>
          <a:blip r:embed="rId7"/>
          <a:stretch>
            <a:fillRect/>
          </a:stretch>
        </p:blipFill>
        <p:spPr>
          <a:xfrm>
            <a:off x="5930900" y="3717290"/>
            <a:ext cx="177800" cy="177800"/>
          </a:xfrm>
          <a:prstGeom prst="rect">
            <a:avLst/>
          </a:prstGeom>
          <a:ln>
            <a:noFill/>
          </a:ln>
        </p:spPr>
      </p:pic>
      <p:sp>
        <p:nvSpPr>
          <p:cNvPr id="40" name="New shape"/>
          <p:cNvSpPr/>
          <p:nvPr/>
        </p:nvSpPr>
        <p:spPr>
          <a:xfrm>
            <a:off x="6172200" y="3691890"/>
            <a:ext cx="3175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indent="0" algn="r" hangingPunct="0">
              <a:spcBef>
                <a:spcPct val="0"/>
              </a:spcBef>
              <a:spcAft>
                <a:spcPct val="100000"/>
              </a:spcAft>
              <a:buNone/>
              <a:defRPr sz="1100" b="1" i="0">
                <a:solidFill>
                  <a:srgbClr val="FFFFFF"/>
                </a:solidFill>
                <a:latin typeface="arial"/>
              </a:defRPr>
            </a:pPr>
            <a:r>
              <a:rPr sz="1100" b="1" i="0" u="none" kern="200">
                <a:solidFill>
                  <a:srgbClr val="FFFFFF"/>
                </a:solidFill>
                <a:latin typeface="arial"/>
              </a:rPr>
              <a:t>7*</a:t>
            </a:r>
          </a:p>
        </p:txBody>
      </p:sp>
      <p:pic>
        <p:nvPicPr>
          <p:cNvPr id="42" name="New picture"/>
          <p:cNvPicPr/>
          <p:nvPr/>
        </p:nvPicPr>
        <p:blipFill>
          <a:blip r:embed="rId7"/>
          <a:stretch>
            <a:fillRect/>
          </a:stretch>
        </p:blipFill>
        <p:spPr>
          <a:xfrm>
            <a:off x="7010400" y="3717290"/>
            <a:ext cx="177800" cy="177800"/>
          </a:xfrm>
          <a:prstGeom prst="rect">
            <a:avLst/>
          </a:prstGeom>
          <a:ln>
            <a:noFill/>
          </a:ln>
        </p:spPr>
      </p:pic>
      <p:sp>
        <p:nvSpPr>
          <p:cNvPr id="43" name="New shape"/>
          <p:cNvSpPr/>
          <p:nvPr/>
        </p:nvSpPr>
        <p:spPr>
          <a:xfrm>
            <a:off x="7251700" y="3691890"/>
            <a:ext cx="3175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indent="0" algn="r" hangingPunct="0">
              <a:spcBef>
                <a:spcPct val="0"/>
              </a:spcBef>
              <a:spcAft>
                <a:spcPct val="100000"/>
              </a:spcAft>
              <a:buNone/>
              <a:defRPr sz="1100" b="1" i="0">
                <a:solidFill>
                  <a:srgbClr val="4A4A4A"/>
                </a:solidFill>
                <a:latin typeface="arial"/>
              </a:defRPr>
            </a:pPr>
            <a:r>
              <a:rPr sz="1100" b="1" i="0" u="none" kern="200">
                <a:solidFill>
                  <a:srgbClr val="4A4A4A"/>
                </a:solidFill>
                <a:latin typeface="arial"/>
              </a:rPr>
              <a:t>3</a:t>
            </a:r>
          </a:p>
        </p:txBody>
      </p:sp>
      <p:sp>
        <p:nvSpPr>
          <p:cNvPr id="44" name="New shape"/>
          <p:cNvSpPr/>
          <p:nvPr/>
        </p:nvSpPr>
        <p:spPr>
          <a:xfrm>
            <a:off x="304800" y="4229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5" name="New shape"/>
          <p:cNvSpPr/>
          <p:nvPr/>
        </p:nvSpPr>
        <p:spPr>
          <a:xfrm>
            <a:off x="304800" y="50292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flipH="1">
            <a:off x="304800" y="4229100"/>
            <a:ext cx="0" cy="800100"/>
          </a:xfrm>
          <a:prstGeom prst="line">
            <a:avLst/>
          </a:prstGeom>
          <a:ln w="95250">
            <a:solidFill>
              <a:srgbClr val="B7DB6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flipH="1">
            <a:off x="44958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8" name="New shape"/>
          <p:cNvSpPr/>
          <p:nvPr/>
        </p:nvSpPr>
        <p:spPr>
          <a:xfrm>
            <a:off x="457200" y="4307840"/>
            <a:ext cx="4191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Strengths</a:t>
            </a:r>
          </a:p>
        </p:txBody>
      </p:sp>
      <p:pic>
        <p:nvPicPr>
          <p:cNvPr id="49" name="New picture"/>
          <p:cNvPicPr/>
          <p:nvPr/>
        </p:nvPicPr>
        <p:blipFill>
          <a:blip r:embed="rId8"/>
          <a:stretch>
            <a:fillRect/>
          </a:stretch>
        </p:blipFill>
        <p:spPr>
          <a:xfrm>
            <a:off x="457200" y="4616450"/>
            <a:ext cx="127000" cy="127000"/>
          </a:xfrm>
          <a:prstGeom prst="rect">
            <a:avLst/>
          </a:prstGeom>
          <a:ln>
            <a:noFill/>
          </a:ln>
        </p:spPr>
      </p:pic>
      <p:sp>
        <p:nvSpPr>
          <p:cNvPr id="50" name="New shape"/>
          <p:cNvSpPr/>
          <p:nvPr/>
        </p:nvSpPr>
        <p:spPr>
          <a:xfrm>
            <a:off x="711200" y="4584700"/>
            <a:ext cx="37719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Inclusive Culture, Perform</a:t>
            </a:r>
          </a:p>
        </p:txBody>
      </p:sp>
      <p:sp>
        <p:nvSpPr>
          <p:cNvPr id="51" name="New shape"/>
          <p:cNvSpPr/>
          <p:nvPr/>
        </p:nvSpPr>
        <p:spPr>
          <a:xfrm>
            <a:off x="4699000" y="42291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2" name="New shape"/>
          <p:cNvSpPr/>
          <p:nvPr/>
        </p:nvSpPr>
        <p:spPr>
          <a:xfrm>
            <a:off x="4699000" y="50292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3" name="New shape"/>
          <p:cNvSpPr/>
          <p:nvPr/>
        </p:nvSpPr>
        <p:spPr>
          <a:xfrm flipH="1">
            <a:off x="4699000" y="4229100"/>
            <a:ext cx="0" cy="800100"/>
          </a:xfrm>
          <a:prstGeom prst="line">
            <a:avLst/>
          </a:prstGeom>
          <a:ln w="95250">
            <a:solidFill>
              <a:srgbClr val="E9928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4" name="New shape"/>
          <p:cNvSpPr/>
          <p:nvPr/>
        </p:nvSpPr>
        <p:spPr>
          <a:xfrm flipH="1">
            <a:off x="90170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p:cNvSpPr/>
          <p:nvPr/>
        </p:nvSpPr>
        <p:spPr>
          <a:xfrm>
            <a:off x="4851400" y="4307840"/>
            <a:ext cx="4318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Opportunities</a:t>
            </a:r>
          </a:p>
        </p:txBody>
      </p:sp>
      <p:pic>
        <p:nvPicPr>
          <p:cNvPr id="56" name="New picture"/>
          <p:cNvPicPr/>
          <p:nvPr/>
        </p:nvPicPr>
        <p:blipFill>
          <a:blip r:embed="rId8"/>
          <a:stretch>
            <a:fillRect/>
          </a:stretch>
        </p:blipFill>
        <p:spPr>
          <a:xfrm>
            <a:off x="4851400" y="4616450"/>
            <a:ext cx="127000" cy="127000"/>
          </a:xfrm>
          <a:prstGeom prst="rect">
            <a:avLst/>
          </a:prstGeom>
          <a:ln>
            <a:noFill/>
          </a:ln>
        </p:spPr>
      </p:pic>
      <p:sp>
        <p:nvSpPr>
          <p:cNvPr id="57" name="New shape"/>
          <p:cNvSpPr/>
          <p:nvPr/>
        </p:nvSpPr>
        <p:spPr>
          <a:xfrm>
            <a:off x="5105400" y="4584700"/>
            <a:ext cx="38862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Develop, Sustainability and Safety, Wellbeing</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Strengths and Opportunities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1112520"/>
            <a:ext cx="17272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Strengths</a:t>
            </a:r>
          </a:p>
        </p:txBody>
      </p:sp>
      <p:sp>
        <p:nvSpPr>
          <p:cNvPr id="5" name="New shape"/>
          <p:cNvSpPr/>
          <p:nvPr/>
        </p:nvSpPr>
        <p:spPr>
          <a:xfrm>
            <a:off x="5435600" y="88900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 Favorable </a:t>
            </a:r>
            <a:br>
              <a:rPr sz="1100" b="0" i="0" u="none" kern="200">
                <a:solidFill>
                  <a:srgbClr val="000000"/>
                </a:solidFill>
                <a:latin typeface="arial"/>
              </a:rPr>
            </a:br>
            <a:endParaRPr sz="1100" b="0" i="0" u="none" kern="200">
              <a:solidFill>
                <a:srgbClr val="000000"/>
              </a:solidFill>
              <a:latin typeface="arial"/>
            </a:endParaRPr>
          </a:p>
        </p:txBody>
      </p:sp>
      <p:sp>
        <p:nvSpPr>
          <p:cNvPr id="113" name="New shape"/>
          <p:cNvSpPr/>
          <p:nvPr/>
        </p:nvSpPr>
        <p:spPr>
          <a:xfrm>
            <a:off x="5435600" y="547878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New shape"/>
          <p:cNvSpPr/>
          <p:nvPr/>
        </p:nvSpPr>
        <p:spPr>
          <a:xfrm>
            <a:off x="5435600" y="478028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9" name="New shape"/>
          <p:cNvSpPr/>
          <p:nvPr/>
        </p:nvSpPr>
        <p:spPr>
          <a:xfrm>
            <a:off x="5435600" y="408178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0" name="New shape"/>
          <p:cNvSpPr/>
          <p:nvPr/>
        </p:nvSpPr>
        <p:spPr>
          <a:xfrm>
            <a:off x="254000" y="4081780"/>
            <a:ext cx="1727200" cy="2095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2" name="New shape"/>
          <p:cNvSpPr/>
          <p:nvPr/>
        </p:nvSpPr>
        <p:spPr>
          <a:xfrm>
            <a:off x="5435600" y="274574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New shape"/>
          <p:cNvSpPr/>
          <p:nvPr/>
        </p:nvSpPr>
        <p:spPr>
          <a:xfrm>
            <a:off x="5435600" y="204724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5435600" y="134874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254000" y="1348740"/>
            <a:ext cx="1727200" cy="2095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New shape"/>
          <p:cNvSpPr/>
          <p:nvPr/>
        </p:nvSpPr>
        <p:spPr>
          <a:xfrm>
            <a:off x="6264656" y="88900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Historical </a:t>
            </a:r>
            <a:br>
              <a:rPr sz="1100" b="0" i="0" u="none" kern="200">
                <a:solidFill>
                  <a:srgbClr val="000000"/>
                </a:solidFill>
                <a:latin typeface="arial"/>
              </a:rPr>
            </a:br>
            <a:r>
              <a:rPr sz="1000" b="0" i="0" u="none" kern="200">
                <a:solidFill>
                  <a:srgbClr val="A6A6A6"/>
                </a:solidFill>
                <a:latin typeface="arial"/>
              </a:rPr>
              <a:t>(386)</a:t>
            </a:r>
          </a:p>
        </p:txBody>
      </p:sp>
      <p:sp>
        <p:nvSpPr>
          <p:cNvPr id="7" name="New shape"/>
          <p:cNvSpPr/>
          <p:nvPr/>
        </p:nvSpPr>
        <p:spPr>
          <a:xfrm>
            <a:off x="7093712" y="88900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Overall </a:t>
            </a:r>
            <a:br>
              <a:rPr sz="1100" b="0" i="0" u="none" kern="200">
                <a:solidFill>
                  <a:srgbClr val="000000"/>
                </a:solidFill>
                <a:latin typeface="arial"/>
              </a:rPr>
            </a:br>
            <a:r>
              <a:rPr sz="1000" b="0" i="0" u="none" kern="200">
                <a:solidFill>
                  <a:srgbClr val="A6A6A6"/>
                </a:solidFill>
                <a:latin typeface="arial"/>
              </a:rPr>
              <a:t>(10,014)</a:t>
            </a:r>
          </a:p>
        </p:txBody>
      </p:sp>
      <p:sp>
        <p:nvSpPr>
          <p:cNvPr id="8" name="New shape"/>
          <p:cNvSpPr/>
          <p:nvPr/>
        </p:nvSpPr>
        <p:spPr>
          <a:xfrm>
            <a:off x="7922768" y="88900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Norm </a:t>
            </a:r>
            <a:br>
              <a:rPr sz="1100" b="0" i="0" u="none" kern="200">
                <a:solidFill>
                  <a:srgbClr val="000000"/>
                </a:solidFill>
                <a:latin typeface="arial"/>
              </a:rPr>
            </a:br>
            <a:r>
              <a:rPr sz="1000" b="0" i="0" u="none" kern="200">
                <a:solidFill>
                  <a:srgbClr val="A6A6A6"/>
                </a:solidFill>
                <a:latin typeface="arial"/>
              </a:rPr>
              <a:t>(145,290)</a:t>
            </a:r>
          </a:p>
        </p:txBody>
      </p:sp>
      <p:sp>
        <p:nvSpPr>
          <p:cNvPr id="10" name="New shape"/>
          <p:cNvSpPr/>
          <p:nvPr/>
        </p:nvSpPr>
        <p:spPr>
          <a:xfrm>
            <a:off x="254000" y="134874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 name="New shape"/>
          <p:cNvSpPr/>
          <p:nvPr/>
        </p:nvSpPr>
        <p:spPr>
          <a:xfrm>
            <a:off x="254000" y="344424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pic>
        <p:nvPicPr>
          <p:cNvPr id="12" name="New picture"/>
          <p:cNvPicPr/>
          <p:nvPr/>
        </p:nvPicPr>
        <p:blipFill>
          <a:blip r:embed="rId3"/>
          <a:stretch>
            <a:fillRect/>
          </a:stretch>
        </p:blipFill>
        <p:spPr>
          <a:xfrm>
            <a:off x="304800" y="1348740"/>
            <a:ext cx="431800" cy="481965"/>
          </a:xfrm>
          <a:prstGeom prst="rect">
            <a:avLst/>
          </a:prstGeom>
          <a:ln>
            <a:noFill/>
          </a:ln>
        </p:spPr>
      </p:pic>
      <p:sp>
        <p:nvSpPr>
          <p:cNvPr id="13" name="New shape"/>
          <p:cNvSpPr/>
          <p:nvPr/>
        </p:nvSpPr>
        <p:spPr>
          <a:xfrm>
            <a:off x="381000" y="195770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We should continue to build on these.</a:t>
            </a:r>
          </a:p>
        </p:txBody>
      </p:sp>
      <p:sp>
        <p:nvSpPr>
          <p:cNvPr id="14" name="New shape"/>
          <p:cNvSpPr/>
          <p:nvPr/>
        </p:nvSpPr>
        <p:spPr>
          <a:xfrm>
            <a:off x="1981200" y="134874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 name="New shape"/>
          <p:cNvSpPr/>
          <p:nvPr/>
        </p:nvSpPr>
        <p:spPr>
          <a:xfrm>
            <a:off x="1981200" y="204724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6" name="New shape"/>
          <p:cNvSpPr/>
          <p:nvPr/>
        </p:nvSpPr>
        <p:spPr>
          <a:xfrm>
            <a:off x="1981200" y="1617980"/>
            <a:ext cx="34544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36</a:t>
            </a:r>
          </a:p>
        </p:txBody>
      </p:sp>
      <p:sp>
        <p:nvSpPr>
          <p:cNvPr id="17" name="New shape"/>
          <p:cNvSpPr/>
          <p:nvPr/>
        </p:nvSpPr>
        <p:spPr>
          <a:xfrm>
            <a:off x="2326640" y="137414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My department/team operates efficiently. </a:t>
            </a:r>
            <a:r>
              <a:rPr sz="1400" b="0" i="0" u="none" kern="200">
                <a:solidFill>
                  <a:srgbClr val="000000"/>
                </a:solidFill>
                <a:latin typeface="arial"/>
              </a:rPr>
              <a:t> ⋆ </a:t>
            </a:r>
          </a:p>
        </p:txBody>
      </p:sp>
      <p:sp>
        <p:nvSpPr>
          <p:cNvPr id="19" name="New shape"/>
          <p:cNvSpPr/>
          <p:nvPr/>
        </p:nvSpPr>
        <p:spPr>
          <a:xfrm>
            <a:off x="5435600" y="1348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5435600"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1" name="New shape"/>
          <p:cNvSpPr/>
          <p:nvPr/>
        </p:nvSpPr>
        <p:spPr>
          <a:xfrm>
            <a:off x="5435600" y="1606550"/>
            <a:ext cx="82905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22" name="New shape"/>
          <p:cNvSpPr/>
          <p:nvPr/>
        </p:nvSpPr>
        <p:spPr>
          <a:xfrm>
            <a:off x="6264656" y="1348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3" name="New shape"/>
          <p:cNvSpPr/>
          <p:nvPr/>
        </p:nvSpPr>
        <p:spPr>
          <a:xfrm>
            <a:off x="6264656"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4" name="New shape"/>
          <p:cNvSpPr/>
          <p:nvPr/>
        </p:nvSpPr>
        <p:spPr>
          <a:xfrm>
            <a:off x="6488684" y="153924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25" name="New shape"/>
          <p:cNvSpPr/>
          <p:nvPr/>
        </p:nvSpPr>
        <p:spPr>
          <a:xfrm>
            <a:off x="7093712" y="1348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6" name="New shape"/>
          <p:cNvSpPr/>
          <p:nvPr/>
        </p:nvSpPr>
        <p:spPr>
          <a:xfrm>
            <a:off x="7093712"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7" name="New shape"/>
          <p:cNvSpPr/>
          <p:nvPr/>
        </p:nvSpPr>
        <p:spPr>
          <a:xfrm>
            <a:off x="7317740" y="153924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28" name="New shape"/>
          <p:cNvSpPr/>
          <p:nvPr/>
        </p:nvSpPr>
        <p:spPr>
          <a:xfrm>
            <a:off x="7922768" y="1348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p:cNvSpPr/>
          <p:nvPr/>
        </p:nvSpPr>
        <p:spPr>
          <a:xfrm>
            <a:off x="7922768"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0" name="New shape"/>
          <p:cNvSpPr/>
          <p:nvPr/>
        </p:nvSpPr>
        <p:spPr>
          <a:xfrm>
            <a:off x="8146796" y="153924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31" name="New shape"/>
          <p:cNvSpPr/>
          <p:nvPr/>
        </p:nvSpPr>
        <p:spPr>
          <a:xfrm>
            <a:off x="1981200" y="204724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2" name="New shape"/>
          <p:cNvSpPr/>
          <p:nvPr/>
        </p:nvSpPr>
        <p:spPr>
          <a:xfrm>
            <a:off x="1981200" y="274574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3" name="New shape"/>
          <p:cNvSpPr/>
          <p:nvPr/>
        </p:nvSpPr>
        <p:spPr>
          <a:xfrm>
            <a:off x="1981200" y="2316480"/>
            <a:ext cx="34544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38</a:t>
            </a:r>
          </a:p>
        </p:txBody>
      </p:sp>
      <p:sp>
        <p:nvSpPr>
          <p:cNvPr id="34" name="New shape"/>
          <p:cNvSpPr/>
          <p:nvPr/>
        </p:nvSpPr>
        <p:spPr>
          <a:xfrm>
            <a:off x="2326640" y="207264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We continually work to ensure our processes are as efficient as possible. </a:t>
            </a:r>
          </a:p>
        </p:txBody>
      </p:sp>
      <p:sp>
        <p:nvSpPr>
          <p:cNvPr id="36" name="New shape"/>
          <p:cNvSpPr/>
          <p:nvPr/>
        </p:nvSpPr>
        <p:spPr>
          <a:xfrm>
            <a:off x="5435600"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7" name="New shape"/>
          <p:cNvSpPr/>
          <p:nvPr/>
        </p:nvSpPr>
        <p:spPr>
          <a:xfrm>
            <a:off x="5435600"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8" name="New shape"/>
          <p:cNvSpPr/>
          <p:nvPr/>
        </p:nvSpPr>
        <p:spPr>
          <a:xfrm>
            <a:off x="5435600" y="2305050"/>
            <a:ext cx="82905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91</a:t>
            </a:r>
          </a:p>
        </p:txBody>
      </p:sp>
      <p:sp>
        <p:nvSpPr>
          <p:cNvPr id="39" name="New shape"/>
          <p:cNvSpPr/>
          <p:nvPr/>
        </p:nvSpPr>
        <p:spPr>
          <a:xfrm>
            <a:off x="6264656"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0" name="New shape"/>
          <p:cNvSpPr/>
          <p:nvPr/>
        </p:nvSpPr>
        <p:spPr>
          <a:xfrm>
            <a:off x="6264656"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1" name="New shape"/>
          <p:cNvSpPr/>
          <p:nvPr/>
        </p:nvSpPr>
        <p:spPr>
          <a:xfrm>
            <a:off x="6488684" y="223774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42" name="New shape"/>
          <p:cNvSpPr/>
          <p:nvPr/>
        </p:nvSpPr>
        <p:spPr>
          <a:xfrm>
            <a:off x="7093712"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3" name="New shape"/>
          <p:cNvSpPr/>
          <p:nvPr/>
        </p:nvSpPr>
        <p:spPr>
          <a:xfrm>
            <a:off x="7093712"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4" name="New shape"/>
          <p:cNvSpPr/>
          <p:nvPr/>
        </p:nvSpPr>
        <p:spPr>
          <a:xfrm>
            <a:off x="7317740" y="223774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45" name="New shape"/>
          <p:cNvSpPr/>
          <p:nvPr/>
        </p:nvSpPr>
        <p:spPr>
          <a:xfrm>
            <a:off x="7922768" y="2047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6" name="New shape"/>
          <p:cNvSpPr/>
          <p:nvPr/>
        </p:nvSpPr>
        <p:spPr>
          <a:xfrm>
            <a:off x="7922768"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8146796" y="223774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48" name="New shape"/>
          <p:cNvSpPr/>
          <p:nvPr/>
        </p:nvSpPr>
        <p:spPr>
          <a:xfrm>
            <a:off x="1981200" y="274574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9" name="New shape"/>
          <p:cNvSpPr/>
          <p:nvPr/>
        </p:nvSpPr>
        <p:spPr>
          <a:xfrm>
            <a:off x="1981200" y="344424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0" name="New shape"/>
          <p:cNvSpPr/>
          <p:nvPr/>
        </p:nvSpPr>
        <p:spPr>
          <a:xfrm>
            <a:off x="1981200" y="3014980"/>
            <a:ext cx="34544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18</a:t>
            </a:r>
          </a:p>
        </p:txBody>
      </p:sp>
      <p:sp>
        <p:nvSpPr>
          <p:cNvPr id="51" name="New shape"/>
          <p:cNvSpPr/>
          <p:nvPr/>
        </p:nvSpPr>
        <p:spPr>
          <a:xfrm>
            <a:off x="2326640" y="277114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can be myself at this organization without worrying if I will be accepted. </a:t>
            </a:r>
          </a:p>
        </p:txBody>
      </p:sp>
      <p:sp>
        <p:nvSpPr>
          <p:cNvPr id="53" name="New shape"/>
          <p:cNvSpPr/>
          <p:nvPr/>
        </p:nvSpPr>
        <p:spPr>
          <a:xfrm>
            <a:off x="5435600"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4" name="New shape"/>
          <p:cNvSpPr/>
          <p:nvPr/>
        </p:nvSpPr>
        <p:spPr>
          <a:xfrm>
            <a:off x="5435600" y="3444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p:cNvSpPr/>
          <p:nvPr/>
        </p:nvSpPr>
        <p:spPr>
          <a:xfrm>
            <a:off x="5435600" y="3003550"/>
            <a:ext cx="82905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92</a:t>
            </a:r>
          </a:p>
        </p:txBody>
      </p:sp>
      <p:sp>
        <p:nvSpPr>
          <p:cNvPr id="56" name="New shape"/>
          <p:cNvSpPr/>
          <p:nvPr/>
        </p:nvSpPr>
        <p:spPr>
          <a:xfrm>
            <a:off x="6264656"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7" name="New shape"/>
          <p:cNvSpPr/>
          <p:nvPr/>
        </p:nvSpPr>
        <p:spPr>
          <a:xfrm>
            <a:off x="6264656" y="3444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8" name="New shape"/>
          <p:cNvSpPr/>
          <p:nvPr/>
        </p:nvSpPr>
        <p:spPr>
          <a:xfrm>
            <a:off x="6488684" y="293624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59" name="New shape"/>
          <p:cNvSpPr/>
          <p:nvPr/>
        </p:nvSpPr>
        <p:spPr>
          <a:xfrm>
            <a:off x="7093712"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0" name="New shape"/>
          <p:cNvSpPr/>
          <p:nvPr/>
        </p:nvSpPr>
        <p:spPr>
          <a:xfrm>
            <a:off x="7093712" y="3444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1" name="New shape"/>
          <p:cNvSpPr/>
          <p:nvPr/>
        </p:nvSpPr>
        <p:spPr>
          <a:xfrm>
            <a:off x="7317740" y="293624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62" name="New shape"/>
          <p:cNvSpPr/>
          <p:nvPr/>
        </p:nvSpPr>
        <p:spPr>
          <a:xfrm>
            <a:off x="7922768" y="27457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3" name="New shape"/>
          <p:cNvSpPr/>
          <p:nvPr/>
        </p:nvSpPr>
        <p:spPr>
          <a:xfrm>
            <a:off x="7922768" y="344424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4" name="New shape"/>
          <p:cNvSpPr/>
          <p:nvPr/>
        </p:nvSpPr>
        <p:spPr>
          <a:xfrm>
            <a:off x="8146796" y="293624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65" name="New shape"/>
          <p:cNvSpPr/>
          <p:nvPr/>
        </p:nvSpPr>
        <p:spPr>
          <a:xfrm>
            <a:off x="254000" y="3845560"/>
            <a:ext cx="17272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Opportunities</a:t>
            </a:r>
          </a:p>
        </p:txBody>
      </p:sp>
      <p:sp>
        <p:nvSpPr>
          <p:cNvPr id="66" name="New shape"/>
          <p:cNvSpPr/>
          <p:nvPr/>
        </p:nvSpPr>
        <p:spPr>
          <a:xfrm>
            <a:off x="5435600" y="362204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 Favorable </a:t>
            </a:r>
            <a:br>
              <a:rPr sz="1100" b="0" i="0" u="none" kern="200">
                <a:solidFill>
                  <a:srgbClr val="000000"/>
                </a:solidFill>
                <a:latin typeface="arial"/>
              </a:rPr>
            </a:br>
            <a:endParaRPr sz="1100" b="0" i="0" u="none" kern="200">
              <a:solidFill>
                <a:srgbClr val="000000"/>
              </a:solidFill>
              <a:latin typeface="arial"/>
            </a:endParaRPr>
          </a:p>
        </p:txBody>
      </p:sp>
      <p:sp>
        <p:nvSpPr>
          <p:cNvPr id="67" name="New shape"/>
          <p:cNvSpPr/>
          <p:nvPr/>
        </p:nvSpPr>
        <p:spPr>
          <a:xfrm>
            <a:off x="6264656" y="362204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Historical </a:t>
            </a:r>
            <a:br>
              <a:rPr sz="1100" b="0" i="0" u="none" kern="200">
                <a:solidFill>
                  <a:srgbClr val="000000"/>
                </a:solidFill>
                <a:latin typeface="arial"/>
              </a:rPr>
            </a:br>
            <a:endParaRPr sz="1100" b="0" i="0" u="none" kern="200">
              <a:solidFill>
                <a:srgbClr val="000000"/>
              </a:solidFill>
              <a:latin typeface="arial"/>
            </a:endParaRPr>
          </a:p>
        </p:txBody>
      </p:sp>
      <p:sp>
        <p:nvSpPr>
          <p:cNvPr id="68" name="New shape"/>
          <p:cNvSpPr/>
          <p:nvPr/>
        </p:nvSpPr>
        <p:spPr>
          <a:xfrm>
            <a:off x="7093712" y="362204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Overall </a:t>
            </a:r>
            <a:br>
              <a:rPr sz="1100" b="0" i="0" u="none" kern="200">
                <a:solidFill>
                  <a:srgbClr val="000000"/>
                </a:solidFill>
                <a:latin typeface="arial"/>
              </a:rPr>
            </a:br>
            <a:endParaRPr sz="1100" b="0" i="0" u="none" kern="200">
              <a:solidFill>
                <a:srgbClr val="000000"/>
              </a:solidFill>
              <a:latin typeface="arial"/>
            </a:endParaRPr>
          </a:p>
        </p:txBody>
      </p:sp>
      <p:sp>
        <p:nvSpPr>
          <p:cNvPr id="69" name="New shape"/>
          <p:cNvSpPr/>
          <p:nvPr/>
        </p:nvSpPr>
        <p:spPr>
          <a:xfrm>
            <a:off x="7922768" y="3622040"/>
            <a:ext cx="829056" cy="44704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Norm </a:t>
            </a:r>
            <a:br>
              <a:rPr sz="1100" b="0" i="0" u="none" kern="200">
                <a:solidFill>
                  <a:srgbClr val="000000"/>
                </a:solidFill>
                <a:latin typeface="arial"/>
              </a:rPr>
            </a:br>
            <a:endParaRPr sz="1100" b="0" i="0" u="none" kern="200">
              <a:solidFill>
                <a:srgbClr val="000000"/>
              </a:solidFill>
              <a:latin typeface="arial"/>
            </a:endParaRPr>
          </a:p>
        </p:txBody>
      </p:sp>
      <p:sp>
        <p:nvSpPr>
          <p:cNvPr id="71" name="New shape"/>
          <p:cNvSpPr/>
          <p:nvPr/>
        </p:nvSpPr>
        <p:spPr>
          <a:xfrm>
            <a:off x="254000" y="408178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2" name="New shape"/>
          <p:cNvSpPr/>
          <p:nvPr/>
        </p:nvSpPr>
        <p:spPr>
          <a:xfrm>
            <a:off x="254000" y="617728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pic>
        <p:nvPicPr>
          <p:cNvPr id="73" name="New picture"/>
          <p:cNvPicPr/>
          <p:nvPr/>
        </p:nvPicPr>
        <p:blipFill>
          <a:blip r:embed="rId3"/>
          <a:stretch>
            <a:fillRect/>
          </a:stretch>
        </p:blipFill>
        <p:spPr>
          <a:xfrm>
            <a:off x="304800" y="4081780"/>
            <a:ext cx="431800" cy="481965"/>
          </a:xfrm>
          <a:prstGeom prst="rect">
            <a:avLst/>
          </a:prstGeom>
          <a:ln>
            <a:noFill/>
          </a:ln>
        </p:spPr>
      </p:pic>
      <p:sp>
        <p:nvSpPr>
          <p:cNvPr id="74" name="New shape"/>
          <p:cNvSpPr/>
          <p:nvPr/>
        </p:nvSpPr>
        <p:spPr>
          <a:xfrm>
            <a:off x="381000" y="469074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These are our priority areas to focus on.</a:t>
            </a:r>
          </a:p>
        </p:txBody>
      </p:sp>
      <p:sp>
        <p:nvSpPr>
          <p:cNvPr id="75" name="New shape"/>
          <p:cNvSpPr/>
          <p:nvPr/>
        </p:nvSpPr>
        <p:spPr>
          <a:xfrm>
            <a:off x="1981200" y="408178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6" name="New shape"/>
          <p:cNvSpPr/>
          <p:nvPr/>
        </p:nvSpPr>
        <p:spPr>
          <a:xfrm>
            <a:off x="1981200" y="478028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7" name="New shape"/>
          <p:cNvSpPr/>
          <p:nvPr/>
        </p:nvSpPr>
        <p:spPr>
          <a:xfrm>
            <a:off x="1981200" y="4351020"/>
            <a:ext cx="34544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34</a:t>
            </a:r>
          </a:p>
        </p:txBody>
      </p:sp>
      <p:sp>
        <p:nvSpPr>
          <p:cNvPr id="78" name="New shape"/>
          <p:cNvSpPr/>
          <p:nvPr/>
        </p:nvSpPr>
        <p:spPr>
          <a:xfrm>
            <a:off x="2326640" y="410718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believe I have the opportunity for professional development and growth in this organization. </a:t>
            </a:r>
            <a:r>
              <a:rPr sz="1400" b="0" i="0" u="none" kern="200">
                <a:solidFill>
                  <a:srgbClr val="000000"/>
                </a:solidFill>
                <a:latin typeface="arial"/>
              </a:rPr>
              <a:t> ⋆ </a:t>
            </a:r>
          </a:p>
        </p:txBody>
      </p:sp>
      <p:sp>
        <p:nvSpPr>
          <p:cNvPr id="80" name="New shape"/>
          <p:cNvSpPr/>
          <p:nvPr/>
        </p:nvSpPr>
        <p:spPr>
          <a:xfrm>
            <a:off x="5435600" y="4081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1" name="New shape"/>
          <p:cNvSpPr/>
          <p:nvPr/>
        </p:nvSpPr>
        <p:spPr>
          <a:xfrm>
            <a:off x="5435600"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2" name="New shape"/>
          <p:cNvSpPr/>
          <p:nvPr/>
        </p:nvSpPr>
        <p:spPr>
          <a:xfrm>
            <a:off x="5435600" y="4339590"/>
            <a:ext cx="82905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74</a:t>
            </a:r>
          </a:p>
        </p:txBody>
      </p:sp>
      <p:sp>
        <p:nvSpPr>
          <p:cNvPr id="83" name="New shape"/>
          <p:cNvSpPr/>
          <p:nvPr/>
        </p:nvSpPr>
        <p:spPr>
          <a:xfrm>
            <a:off x="6264656" y="4081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4" name="New shape"/>
          <p:cNvSpPr/>
          <p:nvPr/>
        </p:nvSpPr>
        <p:spPr>
          <a:xfrm>
            <a:off x="6264656"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5" name="New shape"/>
          <p:cNvSpPr/>
          <p:nvPr/>
        </p:nvSpPr>
        <p:spPr>
          <a:xfrm>
            <a:off x="6488684" y="427228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86" name="New shape"/>
          <p:cNvSpPr/>
          <p:nvPr/>
        </p:nvSpPr>
        <p:spPr>
          <a:xfrm>
            <a:off x="7093712" y="4081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7" name="New shape"/>
          <p:cNvSpPr/>
          <p:nvPr/>
        </p:nvSpPr>
        <p:spPr>
          <a:xfrm>
            <a:off x="7093712"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8" name="New shape"/>
          <p:cNvSpPr/>
          <p:nvPr/>
        </p:nvSpPr>
        <p:spPr>
          <a:xfrm>
            <a:off x="7317740" y="427228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89" name="New shape"/>
          <p:cNvSpPr/>
          <p:nvPr/>
        </p:nvSpPr>
        <p:spPr>
          <a:xfrm>
            <a:off x="7922768" y="4081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0" name="New shape"/>
          <p:cNvSpPr/>
          <p:nvPr/>
        </p:nvSpPr>
        <p:spPr>
          <a:xfrm>
            <a:off x="7922768"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1" name="New shape"/>
          <p:cNvSpPr/>
          <p:nvPr/>
        </p:nvSpPr>
        <p:spPr>
          <a:xfrm>
            <a:off x="8146796" y="427228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92" name="New shape"/>
          <p:cNvSpPr/>
          <p:nvPr/>
        </p:nvSpPr>
        <p:spPr>
          <a:xfrm>
            <a:off x="1981200" y="478028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3" name="New shape"/>
          <p:cNvSpPr/>
          <p:nvPr/>
        </p:nvSpPr>
        <p:spPr>
          <a:xfrm>
            <a:off x="1981200" y="547878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4" name="New shape"/>
          <p:cNvSpPr/>
          <p:nvPr/>
        </p:nvSpPr>
        <p:spPr>
          <a:xfrm>
            <a:off x="1981200" y="5049520"/>
            <a:ext cx="34544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40</a:t>
            </a:r>
          </a:p>
        </p:txBody>
      </p:sp>
      <p:sp>
        <p:nvSpPr>
          <p:cNvPr id="95" name="New shape"/>
          <p:cNvSpPr/>
          <p:nvPr/>
        </p:nvSpPr>
        <p:spPr>
          <a:xfrm>
            <a:off x="2326640" y="480568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This organization is socially responsible in the community. </a:t>
            </a:r>
          </a:p>
        </p:txBody>
      </p:sp>
      <p:sp>
        <p:nvSpPr>
          <p:cNvPr id="97" name="New shape"/>
          <p:cNvSpPr/>
          <p:nvPr/>
        </p:nvSpPr>
        <p:spPr>
          <a:xfrm>
            <a:off x="5435600"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8" name="New shape"/>
          <p:cNvSpPr/>
          <p:nvPr/>
        </p:nvSpPr>
        <p:spPr>
          <a:xfrm>
            <a:off x="5435600"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9" name="New shape"/>
          <p:cNvSpPr/>
          <p:nvPr/>
        </p:nvSpPr>
        <p:spPr>
          <a:xfrm>
            <a:off x="5435600" y="5038090"/>
            <a:ext cx="82905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82</a:t>
            </a:r>
          </a:p>
        </p:txBody>
      </p:sp>
      <p:sp>
        <p:nvSpPr>
          <p:cNvPr id="100" name="New shape"/>
          <p:cNvSpPr/>
          <p:nvPr/>
        </p:nvSpPr>
        <p:spPr>
          <a:xfrm>
            <a:off x="6264656"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1" name="New shape"/>
          <p:cNvSpPr/>
          <p:nvPr/>
        </p:nvSpPr>
        <p:spPr>
          <a:xfrm>
            <a:off x="6264656"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2" name="New shape"/>
          <p:cNvSpPr/>
          <p:nvPr/>
        </p:nvSpPr>
        <p:spPr>
          <a:xfrm>
            <a:off x="6488684" y="497078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03" name="New shape"/>
          <p:cNvSpPr/>
          <p:nvPr/>
        </p:nvSpPr>
        <p:spPr>
          <a:xfrm>
            <a:off x="7093712"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4" name="New shape"/>
          <p:cNvSpPr/>
          <p:nvPr/>
        </p:nvSpPr>
        <p:spPr>
          <a:xfrm>
            <a:off x="7093712"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5" name="New shape"/>
          <p:cNvSpPr/>
          <p:nvPr/>
        </p:nvSpPr>
        <p:spPr>
          <a:xfrm>
            <a:off x="7317740" y="497078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106" name="New shape"/>
          <p:cNvSpPr/>
          <p:nvPr/>
        </p:nvSpPr>
        <p:spPr>
          <a:xfrm>
            <a:off x="7922768" y="4780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7" name="New shape"/>
          <p:cNvSpPr/>
          <p:nvPr/>
        </p:nvSpPr>
        <p:spPr>
          <a:xfrm>
            <a:off x="7922768"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8" name="New shape"/>
          <p:cNvSpPr/>
          <p:nvPr/>
        </p:nvSpPr>
        <p:spPr>
          <a:xfrm>
            <a:off x="8146796" y="497078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-9*</a:t>
            </a:r>
          </a:p>
        </p:txBody>
      </p:sp>
      <p:sp>
        <p:nvSpPr>
          <p:cNvPr id="109" name="New shape"/>
          <p:cNvSpPr/>
          <p:nvPr/>
        </p:nvSpPr>
        <p:spPr>
          <a:xfrm>
            <a:off x="1981200" y="547878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0" name="New shape"/>
          <p:cNvSpPr/>
          <p:nvPr/>
        </p:nvSpPr>
        <p:spPr>
          <a:xfrm>
            <a:off x="1981200" y="617728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1" name="New shape"/>
          <p:cNvSpPr/>
          <p:nvPr/>
        </p:nvSpPr>
        <p:spPr>
          <a:xfrm>
            <a:off x="1981200" y="5748020"/>
            <a:ext cx="345440"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kern="200"/>
              <a:t>45</a:t>
            </a:r>
          </a:p>
        </p:txBody>
      </p:sp>
      <p:sp>
        <p:nvSpPr>
          <p:cNvPr id="112" name="New shape"/>
          <p:cNvSpPr/>
          <p:nvPr/>
        </p:nvSpPr>
        <p:spPr>
          <a:xfrm>
            <a:off x="2326640" y="550418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indent="0" algn="l" hangingPunct="0">
              <a:spcBef>
                <a:spcPct val="0"/>
              </a:spcBef>
              <a:spcAft>
                <a:spcPct val="100000"/>
              </a:spcAft>
              <a:buNone/>
              <a:defRPr sz="1050" b="0" i="0">
                <a:solidFill>
                  <a:srgbClr val="000000"/>
                </a:solidFill>
                <a:latin typeface="arial"/>
              </a:defRPr>
            </a:pPr>
            <a:r>
              <a:rPr sz="1050" b="0" i="0" u="none" kern="200">
                <a:solidFill>
                  <a:srgbClr val="000000"/>
                </a:solidFill>
                <a:latin typeface="arial"/>
              </a:rPr>
              <a:t>I am generally able to balance my work and my personal responsibilities. </a:t>
            </a:r>
          </a:p>
        </p:txBody>
      </p:sp>
      <p:sp>
        <p:nvSpPr>
          <p:cNvPr id="114" name="New shape"/>
          <p:cNvSpPr/>
          <p:nvPr/>
        </p:nvSpPr>
        <p:spPr>
          <a:xfrm>
            <a:off x="5435600"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5" name="New shape"/>
          <p:cNvSpPr/>
          <p:nvPr/>
        </p:nvSpPr>
        <p:spPr>
          <a:xfrm>
            <a:off x="5435600" y="6177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6" name="New shape"/>
          <p:cNvSpPr/>
          <p:nvPr/>
        </p:nvSpPr>
        <p:spPr>
          <a:xfrm>
            <a:off x="5435600" y="5736590"/>
            <a:ext cx="829056"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kern="200"/>
              <a:t>83</a:t>
            </a:r>
          </a:p>
        </p:txBody>
      </p:sp>
      <p:sp>
        <p:nvSpPr>
          <p:cNvPr id="117" name="New shape"/>
          <p:cNvSpPr/>
          <p:nvPr/>
        </p:nvSpPr>
        <p:spPr>
          <a:xfrm>
            <a:off x="6264656"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8" name="New shape"/>
          <p:cNvSpPr/>
          <p:nvPr/>
        </p:nvSpPr>
        <p:spPr>
          <a:xfrm>
            <a:off x="6264656" y="6177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9" name="New shape"/>
          <p:cNvSpPr/>
          <p:nvPr/>
        </p:nvSpPr>
        <p:spPr>
          <a:xfrm>
            <a:off x="6488684" y="566928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20" name="New shape"/>
          <p:cNvSpPr/>
          <p:nvPr/>
        </p:nvSpPr>
        <p:spPr>
          <a:xfrm>
            <a:off x="7093712"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1" name="New shape"/>
          <p:cNvSpPr/>
          <p:nvPr/>
        </p:nvSpPr>
        <p:spPr>
          <a:xfrm>
            <a:off x="7093712" y="6177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2" name="New shape"/>
          <p:cNvSpPr/>
          <p:nvPr/>
        </p:nvSpPr>
        <p:spPr>
          <a:xfrm>
            <a:off x="7317740" y="566928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23" name="New shape"/>
          <p:cNvSpPr/>
          <p:nvPr/>
        </p:nvSpPr>
        <p:spPr>
          <a:xfrm>
            <a:off x="7922768" y="54787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4" name="New shape"/>
          <p:cNvSpPr/>
          <p:nvPr/>
        </p:nvSpPr>
        <p:spPr>
          <a:xfrm>
            <a:off x="7922768" y="617728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5" name="New shape"/>
          <p:cNvSpPr/>
          <p:nvPr/>
        </p:nvSpPr>
        <p:spPr>
          <a:xfrm>
            <a:off x="8146796" y="566928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26" name="New shape"/>
          <p:cNvSpPr/>
          <p:nvPr/>
        </p:nvSpPr>
        <p:spPr>
          <a:xfrm>
            <a:off x="254000" y="6228080"/>
            <a:ext cx="86360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70000" lnSpcReduction="20000"/>
          </a:bodyPr>
          <a:lstStyle>
            <a:defPPr>
              <a:defRPr kern="200"/>
            </a:defPPr>
          </a:lstStyle>
          <a:p>
            <a:pPr indent="0" algn="l" hangingPunct="0">
              <a:spcBef>
                <a:spcPct val="0"/>
              </a:spcBef>
              <a:spcAft>
                <a:spcPct val="100000"/>
              </a:spcAft>
              <a:buNone/>
              <a:defRPr sz="800" b="0" i="0">
                <a:solidFill>
                  <a:srgbClr val="000000"/>
                </a:solidFill>
                <a:latin typeface="arial"/>
              </a:defRPr>
            </a:pPr>
            <a:r>
              <a:rPr sz="800" b="0" i="0" u="none" kern="200">
                <a:solidFill>
                  <a:srgbClr val="000000"/>
                </a:solidFill>
                <a:latin typeface="arial"/>
              </a:rPr>
              <a:t>These questions were chosen through an advanced algorithm that incorporates trends over time, difference from internal and external benchmarks, and predictive modelling of engagement and performance metrics, where available.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Strengths Detail</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 - Scores based on Total Favorable</a:t>
            </a:r>
          </a:p>
        </p:txBody>
      </p:sp>
      <p:sp>
        <p:nvSpPr>
          <p:cNvPr id="4" name="New shape"/>
          <p:cNvSpPr/>
          <p:nvPr/>
        </p:nvSpPr>
        <p:spPr>
          <a:xfrm>
            <a:off x="254000" y="1117600"/>
            <a:ext cx="2735237" cy="1016000"/>
          </a:xfrm>
          <a:prstGeom prst="rect">
            <a:avLst/>
          </a:prstGeom>
          <a:solidFill>
            <a:srgbClr val="F4F5F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New shape"/>
          <p:cNvSpPr/>
          <p:nvPr/>
        </p:nvSpPr>
        <p:spPr>
          <a:xfrm>
            <a:off x="381000" y="1181100"/>
            <a:ext cx="218819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0" i="0">
                <a:solidFill>
                  <a:srgbClr val="000000"/>
                </a:solidFill>
                <a:latin typeface="arial"/>
              </a:defRPr>
            </a:pPr>
            <a:r>
              <a:rPr sz="1200" b="0" i="0" u="none" kern="200">
                <a:solidFill>
                  <a:srgbClr val="000000"/>
                </a:solidFill>
                <a:latin typeface="arial"/>
              </a:rPr>
              <a:t>My department/team operates efficiently. </a:t>
            </a:r>
            <a:r>
              <a:rPr sz="1400" b="0" i="0" u="none" kern="200">
                <a:solidFill>
                  <a:srgbClr val="000000"/>
                </a:solidFill>
                <a:latin typeface="arial"/>
              </a:rPr>
              <a:t> ⋆ </a:t>
            </a:r>
          </a:p>
        </p:txBody>
      </p:sp>
      <p:sp>
        <p:nvSpPr>
          <p:cNvPr id="58" name="New shape"/>
          <p:cNvSpPr/>
          <p:nvPr/>
        </p:nvSpPr>
        <p:spPr>
          <a:xfrm>
            <a:off x="6105474" y="1117600"/>
            <a:ext cx="2735237" cy="1016000"/>
          </a:xfrm>
          <a:prstGeom prst="rect">
            <a:avLst/>
          </a:prstGeom>
          <a:solidFill>
            <a:srgbClr val="F4F5F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3179737" y="1117600"/>
            <a:ext cx="2735237" cy="1016000"/>
          </a:xfrm>
          <a:prstGeom prst="rect">
            <a:avLst/>
          </a:prstGeom>
          <a:solidFill>
            <a:srgbClr val="F4F5F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New shape"/>
          <p:cNvSpPr/>
          <p:nvPr/>
        </p:nvSpPr>
        <p:spPr>
          <a:xfrm>
            <a:off x="2632690" y="1181100"/>
            <a:ext cx="273524"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7" name="New shape"/>
          <p:cNvSpPr/>
          <p:nvPr/>
        </p:nvSpPr>
        <p:spPr>
          <a:xfrm>
            <a:off x="254000" y="2611120"/>
            <a:ext cx="2735237" cy="0"/>
          </a:xfrm>
          <a:prstGeom prst="line">
            <a:avLst/>
          </a:prstGeom>
          <a:ln w="28575">
            <a:solidFill>
              <a:srgbClr val="81AD2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 name="New shape"/>
          <p:cNvSpPr/>
          <p:nvPr/>
        </p:nvSpPr>
        <p:spPr>
          <a:xfrm>
            <a:off x="254000" y="2387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Highest Scoring Groups</a:t>
            </a:r>
          </a:p>
        </p:txBody>
      </p:sp>
      <p:sp>
        <p:nvSpPr>
          <p:cNvPr id="9" name="New shape"/>
          <p:cNvSpPr/>
          <p:nvPr/>
        </p:nvSpPr>
        <p:spPr>
          <a:xfrm>
            <a:off x="279400" y="2700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Mid Level Leader 2021 </a:t>
            </a:r>
            <a:r>
              <a:rPr sz="1100" b="0" i="0" u="none" kern="200">
                <a:solidFill>
                  <a:srgbClr val="959595"/>
                </a:solidFill>
                <a:latin typeface="arial"/>
              </a:rPr>
              <a:t> (N-Size: 14)</a:t>
            </a:r>
          </a:p>
        </p:txBody>
      </p:sp>
      <p:sp>
        <p:nvSpPr>
          <p:cNvPr id="10" name="New shape"/>
          <p:cNvSpPr/>
          <p:nvPr/>
        </p:nvSpPr>
        <p:spPr>
          <a:xfrm>
            <a:off x="2713761" y="2731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11" name="New shape"/>
          <p:cNvSpPr/>
          <p:nvPr/>
        </p:nvSpPr>
        <p:spPr>
          <a:xfrm>
            <a:off x="279400" y="2974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 </a:t>
            </a:r>
            <a:r>
              <a:rPr sz="1100" b="0" i="0" u="none" kern="200">
                <a:solidFill>
                  <a:srgbClr val="959595"/>
                </a:solidFill>
                <a:latin typeface="arial"/>
              </a:rPr>
              <a:t> (N-Size: 7)</a:t>
            </a:r>
          </a:p>
        </p:txBody>
      </p:sp>
      <p:sp>
        <p:nvSpPr>
          <p:cNvPr id="12" name="New shape"/>
          <p:cNvSpPr/>
          <p:nvPr/>
        </p:nvSpPr>
        <p:spPr>
          <a:xfrm>
            <a:off x="2713761" y="3006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13" name="New shape"/>
          <p:cNvSpPr/>
          <p:nvPr/>
        </p:nvSpPr>
        <p:spPr>
          <a:xfrm>
            <a:off x="279400" y="3248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 </a:t>
            </a:r>
            <a:r>
              <a:rPr sz="1100" b="0" i="0" u="none" kern="200">
                <a:solidFill>
                  <a:srgbClr val="959595"/>
                </a:solidFill>
                <a:latin typeface="arial"/>
              </a:rPr>
              <a:t> (N-Size: 5)</a:t>
            </a:r>
          </a:p>
        </p:txBody>
      </p:sp>
      <p:sp>
        <p:nvSpPr>
          <p:cNvPr id="14" name="New shape"/>
          <p:cNvSpPr/>
          <p:nvPr/>
        </p:nvSpPr>
        <p:spPr>
          <a:xfrm>
            <a:off x="2713761" y="3280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15" name="New shape"/>
          <p:cNvSpPr/>
          <p:nvPr/>
        </p:nvSpPr>
        <p:spPr>
          <a:xfrm>
            <a:off x="279400" y="3522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10-19 years 2021 </a:t>
            </a:r>
            <a:r>
              <a:rPr sz="1100" b="0" i="0" u="none" kern="200">
                <a:solidFill>
                  <a:srgbClr val="959595"/>
                </a:solidFill>
                <a:latin typeface="arial"/>
              </a:rPr>
              <a:t> (N-Size: 36)</a:t>
            </a:r>
          </a:p>
        </p:txBody>
      </p:sp>
      <p:sp>
        <p:nvSpPr>
          <p:cNvPr id="16" name="New shape"/>
          <p:cNvSpPr/>
          <p:nvPr/>
        </p:nvSpPr>
        <p:spPr>
          <a:xfrm>
            <a:off x="2713761" y="3554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94</a:t>
            </a:r>
          </a:p>
        </p:txBody>
      </p:sp>
      <p:sp>
        <p:nvSpPr>
          <p:cNvPr id="17" name="New shape"/>
          <p:cNvSpPr/>
          <p:nvPr/>
        </p:nvSpPr>
        <p:spPr>
          <a:xfrm>
            <a:off x="279400" y="3797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Front Level Leader 2021 </a:t>
            </a:r>
            <a:r>
              <a:rPr sz="1100" b="0" i="0" u="none" kern="200">
                <a:solidFill>
                  <a:srgbClr val="959595"/>
                </a:solidFill>
                <a:latin typeface="arial"/>
              </a:rPr>
              <a:t> (N-Size: 61)</a:t>
            </a:r>
          </a:p>
        </p:txBody>
      </p:sp>
      <p:sp>
        <p:nvSpPr>
          <p:cNvPr id="18" name="New shape"/>
          <p:cNvSpPr/>
          <p:nvPr/>
        </p:nvSpPr>
        <p:spPr>
          <a:xfrm>
            <a:off x="2713761" y="3829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93</a:t>
            </a:r>
          </a:p>
        </p:txBody>
      </p:sp>
      <p:sp>
        <p:nvSpPr>
          <p:cNvPr id="19" name="New shape"/>
          <p:cNvSpPr/>
          <p:nvPr/>
        </p:nvSpPr>
        <p:spPr>
          <a:xfrm>
            <a:off x="254000" y="4643120"/>
            <a:ext cx="2735237" cy="0"/>
          </a:xfrm>
          <a:prstGeom prst="line">
            <a:avLst/>
          </a:prstGeom>
          <a:ln w="28575">
            <a:solidFill>
              <a:srgbClr val="DA605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4419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Lowest Scoring Groups</a:t>
            </a:r>
          </a:p>
        </p:txBody>
      </p:sp>
      <p:sp>
        <p:nvSpPr>
          <p:cNvPr id="21" name="New shape"/>
          <p:cNvSpPr/>
          <p:nvPr/>
        </p:nvSpPr>
        <p:spPr>
          <a:xfrm>
            <a:off x="279400" y="4732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a:t>
            </a:r>
            <a:r>
              <a:rPr sz="1100" b="0" i="0" u="none" kern="200">
                <a:solidFill>
                  <a:srgbClr val="959595"/>
                </a:solidFill>
                <a:latin typeface="arial"/>
              </a:rPr>
              <a:t> (N-Size: 59)</a:t>
            </a:r>
          </a:p>
        </p:txBody>
      </p:sp>
      <p:sp>
        <p:nvSpPr>
          <p:cNvPr id="22" name="New shape"/>
          <p:cNvSpPr/>
          <p:nvPr/>
        </p:nvSpPr>
        <p:spPr>
          <a:xfrm>
            <a:off x="2713761" y="4763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83</a:t>
            </a:r>
          </a:p>
        </p:txBody>
      </p:sp>
      <p:sp>
        <p:nvSpPr>
          <p:cNvPr id="23" name="New shape"/>
          <p:cNvSpPr/>
          <p:nvPr/>
        </p:nvSpPr>
        <p:spPr>
          <a:xfrm>
            <a:off x="279400" y="5006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1-2 years 2021 </a:t>
            </a:r>
            <a:r>
              <a:rPr sz="1100" b="0" i="0" u="none" kern="200">
                <a:solidFill>
                  <a:srgbClr val="959595"/>
                </a:solidFill>
                <a:latin typeface="arial"/>
              </a:rPr>
              <a:t> (N-Size: 81)</a:t>
            </a:r>
          </a:p>
        </p:txBody>
      </p:sp>
      <p:sp>
        <p:nvSpPr>
          <p:cNvPr id="24" name="New shape"/>
          <p:cNvSpPr/>
          <p:nvPr/>
        </p:nvSpPr>
        <p:spPr>
          <a:xfrm>
            <a:off x="2713761" y="5038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86</a:t>
            </a:r>
          </a:p>
        </p:txBody>
      </p:sp>
      <p:sp>
        <p:nvSpPr>
          <p:cNvPr id="25" name="New shape"/>
          <p:cNvSpPr/>
          <p:nvPr/>
        </p:nvSpPr>
        <p:spPr>
          <a:xfrm>
            <a:off x="279400" y="5280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 </a:t>
            </a:r>
            <a:r>
              <a:rPr sz="1100" b="0" i="0" u="none" kern="200">
                <a:solidFill>
                  <a:srgbClr val="959595"/>
                </a:solidFill>
                <a:latin typeface="arial"/>
              </a:rPr>
              <a:t> (N-Size: 8)</a:t>
            </a:r>
          </a:p>
        </p:txBody>
      </p:sp>
      <p:sp>
        <p:nvSpPr>
          <p:cNvPr id="26" name="New shape"/>
          <p:cNvSpPr/>
          <p:nvPr/>
        </p:nvSpPr>
        <p:spPr>
          <a:xfrm>
            <a:off x="2713761" y="5312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27" name="New shape"/>
          <p:cNvSpPr/>
          <p:nvPr/>
        </p:nvSpPr>
        <p:spPr>
          <a:xfrm>
            <a:off x="279400" y="5554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1-2 years 2021 </a:t>
            </a:r>
            <a:r>
              <a:rPr sz="1100" b="0" i="0" u="none" kern="200">
                <a:solidFill>
                  <a:srgbClr val="959595"/>
                </a:solidFill>
                <a:latin typeface="arial"/>
              </a:rPr>
              <a:t> (N-Size: 92)</a:t>
            </a:r>
          </a:p>
        </p:txBody>
      </p:sp>
      <p:sp>
        <p:nvSpPr>
          <p:cNvPr id="28" name="New shape"/>
          <p:cNvSpPr/>
          <p:nvPr/>
        </p:nvSpPr>
        <p:spPr>
          <a:xfrm>
            <a:off x="2713761" y="5586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29" name="New shape"/>
          <p:cNvSpPr/>
          <p:nvPr/>
        </p:nvSpPr>
        <p:spPr>
          <a:xfrm>
            <a:off x="279400" y="5829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Female 2021 </a:t>
            </a:r>
            <a:r>
              <a:rPr sz="1100" b="0" i="0" u="none" kern="200">
                <a:solidFill>
                  <a:srgbClr val="959595"/>
                </a:solidFill>
                <a:latin typeface="arial"/>
              </a:rPr>
              <a:t> (N-Size: 68)</a:t>
            </a:r>
          </a:p>
        </p:txBody>
      </p:sp>
      <p:sp>
        <p:nvSpPr>
          <p:cNvPr id="30" name="New shape"/>
          <p:cNvSpPr/>
          <p:nvPr/>
        </p:nvSpPr>
        <p:spPr>
          <a:xfrm>
            <a:off x="2713761" y="5861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32" name="New shape"/>
          <p:cNvSpPr/>
          <p:nvPr/>
        </p:nvSpPr>
        <p:spPr>
          <a:xfrm>
            <a:off x="3306737" y="1181100"/>
            <a:ext cx="218819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0" i="0">
                <a:solidFill>
                  <a:srgbClr val="000000"/>
                </a:solidFill>
                <a:latin typeface="arial"/>
              </a:defRPr>
            </a:pPr>
            <a:r>
              <a:rPr sz="1200" b="0" i="0" u="none" kern="200">
                <a:solidFill>
                  <a:srgbClr val="000000"/>
                </a:solidFill>
                <a:latin typeface="arial"/>
              </a:rPr>
              <a:t>We continually work to ensure our processes are as efficient as possible. </a:t>
            </a:r>
          </a:p>
        </p:txBody>
      </p:sp>
      <p:sp>
        <p:nvSpPr>
          <p:cNvPr id="33" name="New shape"/>
          <p:cNvSpPr/>
          <p:nvPr/>
        </p:nvSpPr>
        <p:spPr>
          <a:xfrm>
            <a:off x="5558427" y="1181100"/>
            <a:ext cx="273524"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91</a:t>
            </a:r>
          </a:p>
        </p:txBody>
      </p:sp>
      <p:sp>
        <p:nvSpPr>
          <p:cNvPr id="34" name="New shape"/>
          <p:cNvSpPr/>
          <p:nvPr/>
        </p:nvSpPr>
        <p:spPr>
          <a:xfrm>
            <a:off x="3179737" y="2611120"/>
            <a:ext cx="2735237" cy="0"/>
          </a:xfrm>
          <a:prstGeom prst="line">
            <a:avLst/>
          </a:prstGeom>
          <a:ln w="28575">
            <a:solidFill>
              <a:srgbClr val="81AD2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5" name="New shape"/>
          <p:cNvSpPr/>
          <p:nvPr/>
        </p:nvSpPr>
        <p:spPr>
          <a:xfrm>
            <a:off x="3179737" y="2387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Highest Scoring Groups</a:t>
            </a:r>
          </a:p>
        </p:txBody>
      </p:sp>
      <p:sp>
        <p:nvSpPr>
          <p:cNvPr id="36" name="New shape"/>
          <p:cNvSpPr/>
          <p:nvPr/>
        </p:nvSpPr>
        <p:spPr>
          <a:xfrm>
            <a:off x="3205137" y="2700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Mid Level Leader 2021 </a:t>
            </a:r>
            <a:r>
              <a:rPr sz="1100" b="0" i="0" u="none" kern="200">
                <a:solidFill>
                  <a:srgbClr val="959595"/>
                </a:solidFill>
                <a:latin typeface="arial"/>
              </a:rPr>
              <a:t> (N-Size: 14)</a:t>
            </a:r>
          </a:p>
        </p:txBody>
      </p:sp>
      <p:sp>
        <p:nvSpPr>
          <p:cNvPr id="37" name="New shape"/>
          <p:cNvSpPr/>
          <p:nvPr/>
        </p:nvSpPr>
        <p:spPr>
          <a:xfrm>
            <a:off x="5639498" y="2731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38" name="New shape"/>
          <p:cNvSpPr/>
          <p:nvPr/>
        </p:nvSpPr>
        <p:spPr>
          <a:xfrm>
            <a:off x="3205137" y="2974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 </a:t>
            </a:r>
            <a:r>
              <a:rPr sz="1100" b="0" i="0" u="none" kern="200">
                <a:solidFill>
                  <a:srgbClr val="959595"/>
                </a:solidFill>
                <a:latin typeface="arial"/>
              </a:rPr>
              <a:t> (N-Size: 7)</a:t>
            </a:r>
          </a:p>
        </p:txBody>
      </p:sp>
      <p:sp>
        <p:nvSpPr>
          <p:cNvPr id="39" name="New shape"/>
          <p:cNvSpPr/>
          <p:nvPr/>
        </p:nvSpPr>
        <p:spPr>
          <a:xfrm>
            <a:off x="5639498" y="3006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40" name="New shape"/>
          <p:cNvSpPr/>
          <p:nvPr/>
        </p:nvSpPr>
        <p:spPr>
          <a:xfrm>
            <a:off x="3205137" y="3248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 </a:t>
            </a:r>
            <a:r>
              <a:rPr sz="1100" b="0" i="0" u="none" kern="200">
                <a:solidFill>
                  <a:srgbClr val="959595"/>
                </a:solidFill>
                <a:latin typeface="arial"/>
              </a:rPr>
              <a:t> (N-Size: 5)</a:t>
            </a:r>
          </a:p>
        </p:txBody>
      </p:sp>
      <p:sp>
        <p:nvSpPr>
          <p:cNvPr id="41" name="New shape"/>
          <p:cNvSpPr/>
          <p:nvPr/>
        </p:nvSpPr>
        <p:spPr>
          <a:xfrm>
            <a:off x="5639498" y="3280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42" name="New shape"/>
          <p:cNvSpPr/>
          <p:nvPr/>
        </p:nvSpPr>
        <p:spPr>
          <a:xfrm>
            <a:off x="3205137" y="3522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 </a:t>
            </a:r>
            <a:r>
              <a:rPr sz="1100" b="0" i="0" u="none" kern="200">
                <a:solidFill>
                  <a:srgbClr val="959595"/>
                </a:solidFill>
                <a:latin typeface="arial"/>
              </a:rPr>
              <a:t> (N-Size: 71)</a:t>
            </a:r>
          </a:p>
        </p:txBody>
      </p:sp>
      <p:sp>
        <p:nvSpPr>
          <p:cNvPr id="43" name="New shape"/>
          <p:cNvSpPr/>
          <p:nvPr/>
        </p:nvSpPr>
        <p:spPr>
          <a:xfrm>
            <a:off x="5639498" y="3554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96</a:t>
            </a:r>
          </a:p>
        </p:txBody>
      </p:sp>
      <p:sp>
        <p:nvSpPr>
          <p:cNvPr id="44" name="New shape"/>
          <p:cNvSpPr/>
          <p:nvPr/>
        </p:nvSpPr>
        <p:spPr>
          <a:xfrm>
            <a:off x="3205137" y="3797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 </a:t>
            </a:r>
            <a:r>
              <a:rPr sz="1100" b="0" i="0" u="none" kern="200">
                <a:solidFill>
                  <a:srgbClr val="959595"/>
                </a:solidFill>
                <a:latin typeface="arial"/>
              </a:rPr>
              <a:t> (N-Size: 59)</a:t>
            </a:r>
          </a:p>
        </p:txBody>
      </p:sp>
      <p:sp>
        <p:nvSpPr>
          <p:cNvPr id="45" name="New shape"/>
          <p:cNvSpPr/>
          <p:nvPr/>
        </p:nvSpPr>
        <p:spPr>
          <a:xfrm>
            <a:off x="5639498" y="3829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95</a:t>
            </a:r>
          </a:p>
        </p:txBody>
      </p:sp>
      <p:sp>
        <p:nvSpPr>
          <p:cNvPr id="46" name="New shape"/>
          <p:cNvSpPr/>
          <p:nvPr/>
        </p:nvSpPr>
        <p:spPr>
          <a:xfrm>
            <a:off x="3179737" y="4643120"/>
            <a:ext cx="2735237" cy="0"/>
          </a:xfrm>
          <a:prstGeom prst="line">
            <a:avLst/>
          </a:prstGeom>
          <a:ln w="28575">
            <a:solidFill>
              <a:srgbClr val="DA605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3179737" y="4419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Lowest Scoring Groups</a:t>
            </a:r>
          </a:p>
        </p:txBody>
      </p:sp>
      <p:sp>
        <p:nvSpPr>
          <p:cNvPr id="48" name="New shape"/>
          <p:cNvSpPr/>
          <p:nvPr/>
        </p:nvSpPr>
        <p:spPr>
          <a:xfrm>
            <a:off x="3205137" y="4732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 </a:t>
            </a:r>
            <a:r>
              <a:rPr sz="1100" b="0" i="0" u="none" kern="200">
                <a:solidFill>
                  <a:srgbClr val="959595"/>
                </a:solidFill>
                <a:latin typeface="arial"/>
              </a:rPr>
              <a:t> (N-Size: 8)</a:t>
            </a:r>
          </a:p>
        </p:txBody>
      </p:sp>
      <p:sp>
        <p:nvSpPr>
          <p:cNvPr id="49" name="New shape"/>
          <p:cNvSpPr/>
          <p:nvPr/>
        </p:nvSpPr>
        <p:spPr>
          <a:xfrm>
            <a:off x="5639498" y="4763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75</a:t>
            </a:r>
          </a:p>
        </p:txBody>
      </p:sp>
      <p:sp>
        <p:nvSpPr>
          <p:cNvPr id="50" name="New shape"/>
          <p:cNvSpPr/>
          <p:nvPr/>
        </p:nvSpPr>
        <p:spPr>
          <a:xfrm>
            <a:off x="3205137" y="5006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a:t>
            </a:r>
            <a:r>
              <a:rPr sz="1100" b="0" i="0" u="none" kern="200">
                <a:solidFill>
                  <a:srgbClr val="959595"/>
                </a:solidFill>
                <a:latin typeface="arial"/>
              </a:rPr>
              <a:t> (N-Size: 59)</a:t>
            </a:r>
          </a:p>
        </p:txBody>
      </p:sp>
      <p:sp>
        <p:nvSpPr>
          <p:cNvPr id="51" name="New shape"/>
          <p:cNvSpPr/>
          <p:nvPr/>
        </p:nvSpPr>
        <p:spPr>
          <a:xfrm>
            <a:off x="5639498" y="5038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80</a:t>
            </a:r>
          </a:p>
        </p:txBody>
      </p:sp>
      <p:sp>
        <p:nvSpPr>
          <p:cNvPr id="52" name="New shape"/>
          <p:cNvSpPr/>
          <p:nvPr/>
        </p:nvSpPr>
        <p:spPr>
          <a:xfrm>
            <a:off x="3205137" y="5280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3-4 years 2021 </a:t>
            </a:r>
            <a:r>
              <a:rPr sz="1100" b="0" i="0" u="none" kern="200">
                <a:solidFill>
                  <a:srgbClr val="959595"/>
                </a:solidFill>
                <a:latin typeface="arial"/>
              </a:rPr>
              <a:t> (N-Size: 46)</a:t>
            </a:r>
          </a:p>
        </p:txBody>
      </p:sp>
      <p:sp>
        <p:nvSpPr>
          <p:cNvPr id="53" name="New shape"/>
          <p:cNvSpPr/>
          <p:nvPr/>
        </p:nvSpPr>
        <p:spPr>
          <a:xfrm>
            <a:off x="5639498" y="5312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87</a:t>
            </a:r>
          </a:p>
        </p:txBody>
      </p:sp>
      <p:sp>
        <p:nvSpPr>
          <p:cNvPr id="54" name="New shape"/>
          <p:cNvSpPr/>
          <p:nvPr/>
        </p:nvSpPr>
        <p:spPr>
          <a:xfrm>
            <a:off x="3205137" y="5554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3-4 years 2021 </a:t>
            </a:r>
            <a:r>
              <a:rPr sz="1100" b="0" i="0" u="none" kern="200">
                <a:solidFill>
                  <a:srgbClr val="959595"/>
                </a:solidFill>
                <a:latin typeface="arial"/>
              </a:rPr>
              <a:t> (N-Size: 56)</a:t>
            </a:r>
          </a:p>
        </p:txBody>
      </p:sp>
      <p:sp>
        <p:nvSpPr>
          <p:cNvPr id="55" name="New shape"/>
          <p:cNvSpPr/>
          <p:nvPr/>
        </p:nvSpPr>
        <p:spPr>
          <a:xfrm>
            <a:off x="5639498" y="5586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56" name="New shape"/>
          <p:cNvSpPr/>
          <p:nvPr/>
        </p:nvSpPr>
        <p:spPr>
          <a:xfrm>
            <a:off x="3205137" y="5829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25-35 years old 2021 </a:t>
            </a:r>
            <a:r>
              <a:rPr sz="1100" b="0" i="0" u="none" kern="200">
                <a:solidFill>
                  <a:srgbClr val="959595"/>
                </a:solidFill>
                <a:latin typeface="arial"/>
              </a:rPr>
              <a:t> (N-Size: 100)</a:t>
            </a:r>
          </a:p>
        </p:txBody>
      </p:sp>
      <p:sp>
        <p:nvSpPr>
          <p:cNvPr id="57" name="New shape"/>
          <p:cNvSpPr/>
          <p:nvPr/>
        </p:nvSpPr>
        <p:spPr>
          <a:xfrm>
            <a:off x="5639498" y="5861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89</a:t>
            </a:r>
          </a:p>
        </p:txBody>
      </p:sp>
      <p:sp>
        <p:nvSpPr>
          <p:cNvPr id="59" name="New shape"/>
          <p:cNvSpPr/>
          <p:nvPr/>
        </p:nvSpPr>
        <p:spPr>
          <a:xfrm>
            <a:off x="6232474" y="1181100"/>
            <a:ext cx="218819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0" i="0">
                <a:solidFill>
                  <a:srgbClr val="000000"/>
                </a:solidFill>
                <a:latin typeface="arial"/>
              </a:defRPr>
            </a:pPr>
            <a:r>
              <a:rPr sz="1200" b="0" i="0" u="none" kern="200">
                <a:solidFill>
                  <a:srgbClr val="000000"/>
                </a:solidFill>
                <a:latin typeface="arial"/>
              </a:rPr>
              <a:t>I can be myself at this organization without worrying if I will be accepted. </a:t>
            </a:r>
          </a:p>
        </p:txBody>
      </p:sp>
      <p:sp>
        <p:nvSpPr>
          <p:cNvPr id="60" name="New shape"/>
          <p:cNvSpPr/>
          <p:nvPr/>
        </p:nvSpPr>
        <p:spPr>
          <a:xfrm>
            <a:off x="8484164" y="1181100"/>
            <a:ext cx="273524"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92</a:t>
            </a:r>
          </a:p>
        </p:txBody>
      </p:sp>
      <p:sp>
        <p:nvSpPr>
          <p:cNvPr id="61" name="New shape"/>
          <p:cNvSpPr/>
          <p:nvPr/>
        </p:nvSpPr>
        <p:spPr>
          <a:xfrm>
            <a:off x="6105474" y="2611120"/>
            <a:ext cx="2735237" cy="0"/>
          </a:xfrm>
          <a:prstGeom prst="line">
            <a:avLst/>
          </a:prstGeom>
          <a:ln w="28575">
            <a:solidFill>
              <a:srgbClr val="81AD2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2" name="New shape"/>
          <p:cNvSpPr/>
          <p:nvPr/>
        </p:nvSpPr>
        <p:spPr>
          <a:xfrm>
            <a:off x="6105474" y="2387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Highest Scoring Groups</a:t>
            </a:r>
          </a:p>
        </p:txBody>
      </p:sp>
      <p:sp>
        <p:nvSpPr>
          <p:cNvPr id="63" name="New shape"/>
          <p:cNvSpPr/>
          <p:nvPr/>
        </p:nvSpPr>
        <p:spPr>
          <a:xfrm>
            <a:off x="6130874" y="2700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Mid Level Leader 2021 </a:t>
            </a:r>
            <a:r>
              <a:rPr sz="1100" b="0" i="0" u="none" kern="200">
                <a:solidFill>
                  <a:srgbClr val="959595"/>
                </a:solidFill>
                <a:latin typeface="arial"/>
              </a:rPr>
              <a:t> (N-Size: 14)</a:t>
            </a:r>
          </a:p>
        </p:txBody>
      </p:sp>
      <p:sp>
        <p:nvSpPr>
          <p:cNvPr id="64" name="New shape"/>
          <p:cNvSpPr/>
          <p:nvPr/>
        </p:nvSpPr>
        <p:spPr>
          <a:xfrm>
            <a:off x="8565235" y="2731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65" name="New shape"/>
          <p:cNvSpPr/>
          <p:nvPr/>
        </p:nvSpPr>
        <p:spPr>
          <a:xfrm>
            <a:off x="6130874" y="2974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 </a:t>
            </a:r>
            <a:r>
              <a:rPr sz="1100" b="0" i="0" u="none" kern="200">
                <a:solidFill>
                  <a:srgbClr val="959595"/>
                </a:solidFill>
                <a:latin typeface="arial"/>
              </a:rPr>
              <a:t> (N-Size: 7)</a:t>
            </a:r>
          </a:p>
        </p:txBody>
      </p:sp>
      <p:sp>
        <p:nvSpPr>
          <p:cNvPr id="66" name="New shape"/>
          <p:cNvSpPr/>
          <p:nvPr/>
        </p:nvSpPr>
        <p:spPr>
          <a:xfrm>
            <a:off x="8565235" y="3006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67" name="New shape"/>
          <p:cNvSpPr/>
          <p:nvPr/>
        </p:nvSpPr>
        <p:spPr>
          <a:xfrm>
            <a:off x="6130874" y="3248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 </a:t>
            </a:r>
            <a:r>
              <a:rPr sz="1100" b="0" i="0" u="none" kern="200">
                <a:solidFill>
                  <a:srgbClr val="959595"/>
                </a:solidFill>
                <a:latin typeface="arial"/>
              </a:rPr>
              <a:t> (N-Size: 5)</a:t>
            </a:r>
          </a:p>
        </p:txBody>
      </p:sp>
      <p:sp>
        <p:nvSpPr>
          <p:cNvPr id="68" name="New shape"/>
          <p:cNvSpPr/>
          <p:nvPr/>
        </p:nvSpPr>
        <p:spPr>
          <a:xfrm>
            <a:off x="8565235" y="3280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69" name="New shape"/>
          <p:cNvSpPr/>
          <p:nvPr/>
        </p:nvSpPr>
        <p:spPr>
          <a:xfrm>
            <a:off x="6130874" y="3522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Up to a year 2021 </a:t>
            </a:r>
            <a:r>
              <a:rPr sz="1100" b="0" i="0" u="none" kern="200">
                <a:solidFill>
                  <a:srgbClr val="959595"/>
                </a:solidFill>
                <a:latin typeface="arial"/>
              </a:rPr>
              <a:t> (N-Size: 143)</a:t>
            </a:r>
          </a:p>
        </p:txBody>
      </p:sp>
      <p:sp>
        <p:nvSpPr>
          <p:cNvPr id="70" name="New shape"/>
          <p:cNvSpPr/>
          <p:nvPr/>
        </p:nvSpPr>
        <p:spPr>
          <a:xfrm>
            <a:off x="8565235" y="3554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94</a:t>
            </a:r>
          </a:p>
        </p:txBody>
      </p:sp>
      <p:sp>
        <p:nvSpPr>
          <p:cNvPr id="71" name="New shape"/>
          <p:cNvSpPr/>
          <p:nvPr/>
        </p:nvSpPr>
        <p:spPr>
          <a:xfrm>
            <a:off x="6130874" y="3797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Up to a year 2021 </a:t>
            </a:r>
            <a:r>
              <a:rPr sz="1100" b="0" i="0" u="none" kern="200">
                <a:solidFill>
                  <a:srgbClr val="959595"/>
                </a:solidFill>
                <a:latin typeface="arial"/>
              </a:rPr>
              <a:t> (N-Size: 141)</a:t>
            </a:r>
          </a:p>
        </p:txBody>
      </p:sp>
      <p:sp>
        <p:nvSpPr>
          <p:cNvPr id="72" name="New shape"/>
          <p:cNvSpPr/>
          <p:nvPr/>
        </p:nvSpPr>
        <p:spPr>
          <a:xfrm>
            <a:off x="8565235" y="3829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94</a:t>
            </a:r>
          </a:p>
        </p:txBody>
      </p:sp>
      <p:sp>
        <p:nvSpPr>
          <p:cNvPr id="73" name="New shape"/>
          <p:cNvSpPr/>
          <p:nvPr/>
        </p:nvSpPr>
        <p:spPr>
          <a:xfrm>
            <a:off x="6105474" y="4643120"/>
            <a:ext cx="2735237" cy="0"/>
          </a:xfrm>
          <a:prstGeom prst="line">
            <a:avLst/>
          </a:prstGeom>
          <a:ln w="28575">
            <a:solidFill>
              <a:srgbClr val="DA605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4" name="New shape"/>
          <p:cNvSpPr/>
          <p:nvPr/>
        </p:nvSpPr>
        <p:spPr>
          <a:xfrm>
            <a:off x="6105474" y="4419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Lowest Scoring Groups</a:t>
            </a:r>
          </a:p>
        </p:txBody>
      </p:sp>
      <p:sp>
        <p:nvSpPr>
          <p:cNvPr id="75" name="New shape"/>
          <p:cNvSpPr/>
          <p:nvPr/>
        </p:nvSpPr>
        <p:spPr>
          <a:xfrm>
            <a:off x="6130874" y="4732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a:t>
            </a:r>
            <a:r>
              <a:rPr sz="1100" b="0" i="0" u="none" kern="200">
                <a:solidFill>
                  <a:srgbClr val="959595"/>
                </a:solidFill>
                <a:latin typeface="arial"/>
              </a:rPr>
              <a:t> (N-Size: 59)</a:t>
            </a:r>
          </a:p>
        </p:txBody>
      </p:sp>
      <p:sp>
        <p:nvSpPr>
          <p:cNvPr id="76" name="New shape"/>
          <p:cNvSpPr/>
          <p:nvPr/>
        </p:nvSpPr>
        <p:spPr>
          <a:xfrm>
            <a:off x="8565235" y="4763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81</a:t>
            </a:r>
          </a:p>
        </p:txBody>
      </p:sp>
      <p:sp>
        <p:nvSpPr>
          <p:cNvPr id="77" name="New shape"/>
          <p:cNvSpPr/>
          <p:nvPr/>
        </p:nvSpPr>
        <p:spPr>
          <a:xfrm>
            <a:off x="6130874" y="5006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 </a:t>
            </a:r>
            <a:r>
              <a:rPr sz="1100" b="0" i="0" u="none" kern="200">
                <a:solidFill>
                  <a:srgbClr val="959595"/>
                </a:solidFill>
                <a:latin typeface="arial"/>
              </a:rPr>
              <a:t> (N-Size: 8)</a:t>
            </a:r>
          </a:p>
        </p:txBody>
      </p:sp>
      <p:sp>
        <p:nvSpPr>
          <p:cNvPr id="78" name="New shape"/>
          <p:cNvSpPr/>
          <p:nvPr/>
        </p:nvSpPr>
        <p:spPr>
          <a:xfrm>
            <a:off x="8565235" y="5038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79" name="New shape"/>
          <p:cNvSpPr/>
          <p:nvPr/>
        </p:nvSpPr>
        <p:spPr>
          <a:xfrm>
            <a:off x="6130874" y="5280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1-2 years 2021 </a:t>
            </a:r>
            <a:r>
              <a:rPr sz="1100" b="0" i="0" u="none" kern="200">
                <a:solidFill>
                  <a:srgbClr val="959595"/>
                </a:solidFill>
                <a:latin typeface="arial"/>
              </a:rPr>
              <a:t> (N-Size: 81)</a:t>
            </a:r>
          </a:p>
        </p:txBody>
      </p:sp>
      <p:sp>
        <p:nvSpPr>
          <p:cNvPr id="80" name="New shape"/>
          <p:cNvSpPr/>
          <p:nvPr/>
        </p:nvSpPr>
        <p:spPr>
          <a:xfrm>
            <a:off x="8565235" y="5312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81" name="New shape"/>
          <p:cNvSpPr/>
          <p:nvPr/>
        </p:nvSpPr>
        <p:spPr>
          <a:xfrm>
            <a:off x="6130874" y="5554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Front Level Leader 2021 </a:t>
            </a:r>
            <a:r>
              <a:rPr sz="1100" b="0" i="0" u="none" kern="200">
                <a:solidFill>
                  <a:srgbClr val="959595"/>
                </a:solidFill>
                <a:latin typeface="arial"/>
              </a:rPr>
              <a:t> (N-Size: 61)</a:t>
            </a:r>
          </a:p>
        </p:txBody>
      </p:sp>
      <p:sp>
        <p:nvSpPr>
          <p:cNvPr id="82" name="New shape"/>
          <p:cNvSpPr/>
          <p:nvPr/>
        </p:nvSpPr>
        <p:spPr>
          <a:xfrm>
            <a:off x="8565235" y="5586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89</a:t>
            </a:r>
          </a:p>
        </p:txBody>
      </p:sp>
      <p:sp>
        <p:nvSpPr>
          <p:cNvPr id="83" name="New shape"/>
          <p:cNvSpPr/>
          <p:nvPr/>
        </p:nvSpPr>
        <p:spPr>
          <a:xfrm>
            <a:off x="6130874" y="5829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25-35 years old 2021 </a:t>
            </a:r>
            <a:r>
              <a:rPr sz="1100" b="0" i="0" u="none" kern="200">
                <a:solidFill>
                  <a:srgbClr val="959595"/>
                </a:solidFill>
                <a:latin typeface="arial"/>
              </a:rPr>
              <a:t> (N-Size: 100)</a:t>
            </a:r>
          </a:p>
        </p:txBody>
      </p:sp>
      <p:sp>
        <p:nvSpPr>
          <p:cNvPr id="84" name="New shape"/>
          <p:cNvSpPr/>
          <p:nvPr/>
        </p:nvSpPr>
        <p:spPr>
          <a:xfrm>
            <a:off x="8565235" y="5861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89</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Opportunities Detail</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 - Scores based on Total Favorable</a:t>
            </a:r>
          </a:p>
        </p:txBody>
      </p:sp>
      <p:sp>
        <p:nvSpPr>
          <p:cNvPr id="4" name="New shape"/>
          <p:cNvSpPr/>
          <p:nvPr/>
        </p:nvSpPr>
        <p:spPr>
          <a:xfrm>
            <a:off x="254000" y="1117600"/>
            <a:ext cx="2735237" cy="1016000"/>
          </a:xfrm>
          <a:prstGeom prst="rect">
            <a:avLst/>
          </a:prstGeom>
          <a:solidFill>
            <a:srgbClr val="F4F5F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New shape"/>
          <p:cNvSpPr/>
          <p:nvPr/>
        </p:nvSpPr>
        <p:spPr>
          <a:xfrm>
            <a:off x="381000" y="1181100"/>
            <a:ext cx="218819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0" i="0">
                <a:solidFill>
                  <a:srgbClr val="000000"/>
                </a:solidFill>
                <a:latin typeface="arial"/>
              </a:defRPr>
            </a:pPr>
            <a:r>
              <a:rPr sz="1200" b="0" i="0" u="none" kern="200">
                <a:solidFill>
                  <a:srgbClr val="000000"/>
                </a:solidFill>
                <a:latin typeface="arial"/>
              </a:rPr>
              <a:t>I believe I have the opportunity for professional development and growth in this organization. </a:t>
            </a:r>
            <a:r>
              <a:rPr sz="1400" b="0" i="0" u="none" kern="200">
                <a:solidFill>
                  <a:srgbClr val="000000"/>
                </a:solidFill>
                <a:latin typeface="arial"/>
              </a:rPr>
              <a:t> ⋆ </a:t>
            </a:r>
          </a:p>
        </p:txBody>
      </p:sp>
      <p:sp>
        <p:nvSpPr>
          <p:cNvPr id="58" name="New shape"/>
          <p:cNvSpPr/>
          <p:nvPr/>
        </p:nvSpPr>
        <p:spPr>
          <a:xfrm>
            <a:off x="6105474" y="1117600"/>
            <a:ext cx="2735237" cy="1016000"/>
          </a:xfrm>
          <a:prstGeom prst="rect">
            <a:avLst/>
          </a:prstGeom>
          <a:solidFill>
            <a:srgbClr val="F4F5F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New shape"/>
          <p:cNvSpPr/>
          <p:nvPr/>
        </p:nvSpPr>
        <p:spPr>
          <a:xfrm>
            <a:off x="3179737" y="1117600"/>
            <a:ext cx="2735237" cy="1016000"/>
          </a:xfrm>
          <a:prstGeom prst="rect">
            <a:avLst/>
          </a:prstGeom>
          <a:solidFill>
            <a:srgbClr val="F4F5F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New shape"/>
          <p:cNvSpPr/>
          <p:nvPr/>
        </p:nvSpPr>
        <p:spPr>
          <a:xfrm>
            <a:off x="2632690" y="1181100"/>
            <a:ext cx="273524"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74</a:t>
            </a:r>
          </a:p>
        </p:txBody>
      </p:sp>
      <p:sp>
        <p:nvSpPr>
          <p:cNvPr id="7" name="New shape"/>
          <p:cNvSpPr/>
          <p:nvPr/>
        </p:nvSpPr>
        <p:spPr>
          <a:xfrm>
            <a:off x="254000" y="2611120"/>
            <a:ext cx="2735237" cy="0"/>
          </a:xfrm>
          <a:prstGeom prst="line">
            <a:avLst/>
          </a:prstGeom>
          <a:ln w="28575">
            <a:solidFill>
              <a:srgbClr val="81AD2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 name="New shape"/>
          <p:cNvSpPr/>
          <p:nvPr/>
        </p:nvSpPr>
        <p:spPr>
          <a:xfrm>
            <a:off x="254000" y="2387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Highest Scoring Groups</a:t>
            </a:r>
          </a:p>
        </p:txBody>
      </p:sp>
      <p:sp>
        <p:nvSpPr>
          <p:cNvPr id="9" name="New shape"/>
          <p:cNvSpPr/>
          <p:nvPr/>
        </p:nvSpPr>
        <p:spPr>
          <a:xfrm>
            <a:off x="279400" y="2700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 </a:t>
            </a:r>
            <a:r>
              <a:rPr sz="1100" b="0" i="0" u="none" kern="200">
                <a:solidFill>
                  <a:srgbClr val="959595"/>
                </a:solidFill>
                <a:latin typeface="arial"/>
              </a:rPr>
              <a:t> (N-Size: 7)</a:t>
            </a:r>
          </a:p>
        </p:txBody>
      </p:sp>
      <p:sp>
        <p:nvSpPr>
          <p:cNvPr id="10" name="New shape"/>
          <p:cNvSpPr/>
          <p:nvPr/>
        </p:nvSpPr>
        <p:spPr>
          <a:xfrm>
            <a:off x="2713761" y="2731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86</a:t>
            </a:r>
          </a:p>
        </p:txBody>
      </p:sp>
      <p:sp>
        <p:nvSpPr>
          <p:cNvPr id="11" name="New shape"/>
          <p:cNvSpPr/>
          <p:nvPr/>
        </p:nvSpPr>
        <p:spPr>
          <a:xfrm>
            <a:off x="279400" y="2974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Front Level Leader 2021 </a:t>
            </a:r>
            <a:r>
              <a:rPr sz="1100" b="0" i="0" u="none" kern="200">
                <a:solidFill>
                  <a:srgbClr val="959595"/>
                </a:solidFill>
                <a:latin typeface="arial"/>
              </a:rPr>
              <a:t> (N-Size: 61)</a:t>
            </a:r>
          </a:p>
        </p:txBody>
      </p:sp>
      <p:sp>
        <p:nvSpPr>
          <p:cNvPr id="12" name="New shape"/>
          <p:cNvSpPr/>
          <p:nvPr/>
        </p:nvSpPr>
        <p:spPr>
          <a:xfrm>
            <a:off x="2713761" y="3006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84</a:t>
            </a:r>
          </a:p>
        </p:txBody>
      </p:sp>
      <p:sp>
        <p:nvSpPr>
          <p:cNvPr id="13" name="New shape"/>
          <p:cNvSpPr/>
          <p:nvPr/>
        </p:nvSpPr>
        <p:spPr>
          <a:xfrm>
            <a:off x="279400" y="3248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Female 2021 </a:t>
            </a:r>
            <a:r>
              <a:rPr sz="1100" b="0" i="0" u="none" kern="200">
                <a:solidFill>
                  <a:srgbClr val="959595"/>
                </a:solidFill>
                <a:latin typeface="arial"/>
              </a:rPr>
              <a:t> (N-Size: 68)</a:t>
            </a:r>
          </a:p>
        </p:txBody>
      </p:sp>
      <p:sp>
        <p:nvSpPr>
          <p:cNvPr id="14" name="New shape"/>
          <p:cNvSpPr/>
          <p:nvPr/>
        </p:nvSpPr>
        <p:spPr>
          <a:xfrm>
            <a:off x="2713761" y="3280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82</a:t>
            </a:r>
          </a:p>
        </p:txBody>
      </p:sp>
      <p:sp>
        <p:nvSpPr>
          <p:cNvPr id="15" name="New shape"/>
          <p:cNvSpPr/>
          <p:nvPr/>
        </p:nvSpPr>
        <p:spPr>
          <a:xfrm>
            <a:off x="279400" y="3522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46-55 years old 2021 </a:t>
            </a:r>
            <a:r>
              <a:rPr sz="1100" b="0" i="0" u="none" kern="200">
                <a:solidFill>
                  <a:srgbClr val="959595"/>
                </a:solidFill>
                <a:latin typeface="arial"/>
              </a:rPr>
              <a:t> (N-Size: 98)</a:t>
            </a:r>
          </a:p>
        </p:txBody>
      </p:sp>
      <p:sp>
        <p:nvSpPr>
          <p:cNvPr id="16" name="New shape"/>
          <p:cNvSpPr/>
          <p:nvPr/>
        </p:nvSpPr>
        <p:spPr>
          <a:xfrm>
            <a:off x="2713761" y="3554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81</a:t>
            </a:r>
          </a:p>
        </p:txBody>
      </p:sp>
      <p:sp>
        <p:nvSpPr>
          <p:cNvPr id="17" name="New shape"/>
          <p:cNvSpPr/>
          <p:nvPr/>
        </p:nvSpPr>
        <p:spPr>
          <a:xfrm>
            <a:off x="279400" y="3797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 </a:t>
            </a:r>
            <a:r>
              <a:rPr sz="1100" b="0" i="0" u="none" kern="200">
                <a:solidFill>
                  <a:srgbClr val="959595"/>
                </a:solidFill>
                <a:latin typeface="arial"/>
              </a:rPr>
              <a:t> (N-Size: 5)</a:t>
            </a:r>
          </a:p>
        </p:txBody>
      </p:sp>
      <p:sp>
        <p:nvSpPr>
          <p:cNvPr id="18" name="New shape"/>
          <p:cNvSpPr/>
          <p:nvPr/>
        </p:nvSpPr>
        <p:spPr>
          <a:xfrm>
            <a:off x="2713761" y="3829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80</a:t>
            </a:r>
          </a:p>
        </p:txBody>
      </p:sp>
      <p:sp>
        <p:nvSpPr>
          <p:cNvPr id="19" name="New shape"/>
          <p:cNvSpPr/>
          <p:nvPr/>
        </p:nvSpPr>
        <p:spPr>
          <a:xfrm>
            <a:off x="254000" y="4643120"/>
            <a:ext cx="2735237" cy="0"/>
          </a:xfrm>
          <a:prstGeom prst="line">
            <a:avLst/>
          </a:prstGeom>
          <a:ln w="28575">
            <a:solidFill>
              <a:srgbClr val="DA605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0" name="New shape"/>
          <p:cNvSpPr/>
          <p:nvPr/>
        </p:nvSpPr>
        <p:spPr>
          <a:xfrm>
            <a:off x="254000" y="4419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Lowest Scoring Groups</a:t>
            </a:r>
          </a:p>
        </p:txBody>
      </p:sp>
      <p:sp>
        <p:nvSpPr>
          <p:cNvPr id="21" name="New shape"/>
          <p:cNvSpPr/>
          <p:nvPr/>
        </p:nvSpPr>
        <p:spPr>
          <a:xfrm>
            <a:off x="279400" y="4732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 </a:t>
            </a:r>
            <a:r>
              <a:rPr sz="1100" b="0" i="0" u="none" kern="200">
                <a:solidFill>
                  <a:srgbClr val="959595"/>
                </a:solidFill>
                <a:latin typeface="arial"/>
              </a:rPr>
              <a:t> (N-Size: 8)</a:t>
            </a:r>
          </a:p>
        </p:txBody>
      </p:sp>
      <p:sp>
        <p:nvSpPr>
          <p:cNvPr id="22" name="New shape"/>
          <p:cNvSpPr/>
          <p:nvPr/>
        </p:nvSpPr>
        <p:spPr>
          <a:xfrm>
            <a:off x="2713761" y="4763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50</a:t>
            </a:r>
          </a:p>
        </p:txBody>
      </p:sp>
      <p:sp>
        <p:nvSpPr>
          <p:cNvPr id="23" name="New shape"/>
          <p:cNvSpPr/>
          <p:nvPr/>
        </p:nvSpPr>
        <p:spPr>
          <a:xfrm>
            <a:off x="279400" y="5006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10-19 years 2021 </a:t>
            </a:r>
            <a:r>
              <a:rPr sz="1100" b="0" i="0" u="none" kern="200">
                <a:solidFill>
                  <a:srgbClr val="959595"/>
                </a:solidFill>
                <a:latin typeface="arial"/>
              </a:rPr>
              <a:t> (N-Size: 29)</a:t>
            </a:r>
          </a:p>
        </p:txBody>
      </p:sp>
      <p:sp>
        <p:nvSpPr>
          <p:cNvPr id="24" name="New shape"/>
          <p:cNvSpPr/>
          <p:nvPr/>
        </p:nvSpPr>
        <p:spPr>
          <a:xfrm>
            <a:off x="2713761" y="5038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62</a:t>
            </a:r>
          </a:p>
        </p:txBody>
      </p:sp>
      <p:sp>
        <p:nvSpPr>
          <p:cNvPr id="25" name="New shape"/>
          <p:cNvSpPr/>
          <p:nvPr/>
        </p:nvSpPr>
        <p:spPr>
          <a:xfrm>
            <a:off x="279400" y="5280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a:t>
            </a:r>
            <a:r>
              <a:rPr sz="1100" b="0" i="0" u="none" kern="200">
                <a:solidFill>
                  <a:srgbClr val="959595"/>
                </a:solidFill>
                <a:latin typeface="arial"/>
              </a:rPr>
              <a:t> (N-Size: 59)</a:t>
            </a:r>
          </a:p>
        </p:txBody>
      </p:sp>
      <p:sp>
        <p:nvSpPr>
          <p:cNvPr id="26" name="New shape"/>
          <p:cNvSpPr/>
          <p:nvPr/>
        </p:nvSpPr>
        <p:spPr>
          <a:xfrm>
            <a:off x="2713761" y="5312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63</a:t>
            </a:r>
          </a:p>
        </p:txBody>
      </p:sp>
      <p:sp>
        <p:nvSpPr>
          <p:cNvPr id="27" name="New shape"/>
          <p:cNvSpPr/>
          <p:nvPr/>
        </p:nvSpPr>
        <p:spPr>
          <a:xfrm>
            <a:off x="279400" y="5554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3-4 years 2021 </a:t>
            </a:r>
            <a:r>
              <a:rPr sz="1100" b="0" i="0" u="none" kern="200">
                <a:solidFill>
                  <a:srgbClr val="959595"/>
                </a:solidFill>
                <a:latin typeface="arial"/>
              </a:rPr>
              <a:t> (N-Size: 46)</a:t>
            </a:r>
          </a:p>
        </p:txBody>
      </p:sp>
      <p:sp>
        <p:nvSpPr>
          <p:cNvPr id="28" name="New shape"/>
          <p:cNvSpPr/>
          <p:nvPr/>
        </p:nvSpPr>
        <p:spPr>
          <a:xfrm>
            <a:off x="2713761" y="5586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67</a:t>
            </a:r>
          </a:p>
        </p:txBody>
      </p:sp>
      <p:sp>
        <p:nvSpPr>
          <p:cNvPr id="29" name="New shape"/>
          <p:cNvSpPr/>
          <p:nvPr/>
        </p:nvSpPr>
        <p:spPr>
          <a:xfrm>
            <a:off x="279400" y="5829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over 55 years old 2021 </a:t>
            </a:r>
            <a:r>
              <a:rPr sz="1100" b="0" i="0" u="none" kern="200">
                <a:solidFill>
                  <a:srgbClr val="959595"/>
                </a:solidFill>
                <a:latin typeface="arial"/>
              </a:rPr>
              <a:t> (N-Size: 46)</a:t>
            </a:r>
          </a:p>
        </p:txBody>
      </p:sp>
      <p:sp>
        <p:nvSpPr>
          <p:cNvPr id="30" name="New shape"/>
          <p:cNvSpPr/>
          <p:nvPr/>
        </p:nvSpPr>
        <p:spPr>
          <a:xfrm>
            <a:off x="2713761" y="5861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67</a:t>
            </a:r>
          </a:p>
        </p:txBody>
      </p:sp>
      <p:sp>
        <p:nvSpPr>
          <p:cNvPr id="32" name="New shape"/>
          <p:cNvSpPr/>
          <p:nvPr/>
        </p:nvSpPr>
        <p:spPr>
          <a:xfrm>
            <a:off x="3306737" y="1181100"/>
            <a:ext cx="218819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0" i="0">
                <a:solidFill>
                  <a:srgbClr val="000000"/>
                </a:solidFill>
                <a:latin typeface="arial"/>
              </a:defRPr>
            </a:pPr>
            <a:r>
              <a:rPr sz="1200" b="0" i="0" u="none" kern="200">
                <a:solidFill>
                  <a:srgbClr val="000000"/>
                </a:solidFill>
                <a:latin typeface="arial"/>
              </a:rPr>
              <a:t>This organization is socially responsible in the community. </a:t>
            </a:r>
          </a:p>
        </p:txBody>
      </p:sp>
      <p:sp>
        <p:nvSpPr>
          <p:cNvPr id="33" name="New shape"/>
          <p:cNvSpPr/>
          <p:nvPr/>
        </p:nvSpPr>
        <p:spPr>
          <a:xfrm>
            <a:off x="5558427" y="1181100"/>
            <a:ext cx="273524"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82</a:t>
            </a:r>
          </a:p>
        </p:txBody>
      </p:sp>
      <p:sp>
        <p:nvSpPr>
          <p:cNvPr id="34" name="New shape"/>
          <p:cNvSpPr/>
          <p:nvPr/>
        </p:nvSpPr>
        <p:spPr>
          <a:xfrm>
            <a:off x="3179737" y="2611120"/>
            <a:ext cx="2735237" cy="0"/>
          </a:xfrm>
          <a:prstGeom prst="line">
            <a:avLst/>
          </a:prstGeom>
          <a:ln w="28575">
            <a:solidFill>
              <a:srgbClr val="81AD2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5" name="New shape"/>
          <p:cNvSpPr/>
          <p:nvPr/>
        </p:nvSpPr>
        <p:spPr>
          <a:xfrm>
            <a:off x="3179737" y="2387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Highest Scoring Groups</a:t>
            </a:r>
          </a:p>
        </p:txBody>
      </p:sp>
      <p:sp>
        <p:nvSpPr>
          <p:cNvPr id="36" name="New shape"/>
          <p:cNvSpPr/>
          <p:nvPr/>
        </p:nvSpPr>
        <p:spPr>
          <a:xfrm>
            <a:off x="3205137" y="2700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 </a:t>
            </a:r>
            <a:r>
              <a:rPr sz="1100" b="0" i="0" u="none" kern="200">
                <a:solidFill>
                  <a:srgbClr val="959595"/>
                </a:solidFill>
                <a:latin typeface="arial"/>
              </a:rPr>
              <a:t> (N-Size: 5)</a:t>
            </a:r>
          </a:p>
        </p:txBody>
      </p:sp>
      <p:sp>
        <p:nvSpPr>
          <p:cNvPr id="37" name="New shape"/>
          <p:cNvSpPr/>
          <p:nvPr/>
        </p:nvSpPr>
        <p:spPr>
          <a:xfrm>
            <a:off x="5639498" y="2731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38" name="New shape"/>
          <p:cNvSpPr/>
          <p:nvPr/>
        </p:nvSpPr>
        <p:spPr>
          <a:xfrm>
            <a:off x="3205137" y="2974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 </a:t>
            </a:r>
            <a:r>
              <a:rPr sz="1100" b="0" i="0" u="none" kern="200">
                <a:solidFill>
                  <a:srgbClr val="959595"/>
                </a:solidFill>
                <a:latin typeface="arial"/>
              </a:rPr>
              <a:t> (N-Size: 59)</a:t>
            </a:r>
          </a:p>
        </p:txBody>
      </p:sp>
      <p:sp>
        <p:nvSpPr>
          <p:cNvPr id="39" name="New shape"/>
          <p:cNvSpPr/>
          <p:nvPr/>
        </p:nvSpPr>
        <p:spPr>
          <a:xfrm>
            <a:off x="5639498" y="3006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88</a:t>
            </a:r>
          </a:p>
        </p:txBody>
      </p:sp>
      <p:sp>
        <p:nvSpPr>
          <p:cNvPr id="40" name="New shape"/>
          <p:cNvSpPr/>
          <p:nvPr/>
        </p:nvSpPr>
        <p:spPr>
          <a:xfrm>
            <a:off x="3205137" y="3248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 </a:t>
            </a:r>
            <a:r>
              <a:rPr sz="1100" b="0" i="0" u="none" kern="200">
                <a:solidFill>
                  <a:srgbClr val="959595"/>
                </a:solidFill>
                <a:latin typeface="arial"/>
              </a:rPr>
              <a:t> (N-Size: 71)</a:t>
            </a:r>
          </a:p>
        </p:txBody>
      </p:sp>
      <p:sp>
        <p:nvSpPr>
          <p:cNvPr id="41" name="New shape"/>
          <p:cNvSpPr/>
          <p:nvPr/>
        </p:nvSpPr>
        <p:spPr>
          <a:xfrm>
            <a:off x="5639498" y="3280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87</a:t>
            </a:r>
          </a:p>
        </p:txBody>
      </p:sp>
      <p:sp>
        <p:nvSpPr>
          <p:cNvPr id="42" name="New shape"/>
          <p:cNvSpPr/>
          <p:nvPr/>
        </p:nvSpPr>
        <p:spPr>
          <a:xfrm>
            <a:off x="3205137" y="3522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Up to a year 2021 </a:t>
            </a:r>
            <a:r>
              <a:rPr sz="1100" b="0" i="0" u="none" kern="200">
                <a:solidFill>
                  <a:srgbClr val="959595"/>
                </a:solidFill>
                <a:latin typeface="arial"/>
              </a:rPr>
              <a:t> (N-Size: 141)</a:t>
            </a:r>
          </a:p>
        </p:txBody>
      </p:sp>
      <p:sp>
        <p:nvSpPr>
          <p:cNvPr id="43" name="New shape"/>
          <p:cNvSpPr/>
          <p:nvPr/>
        </p:nvSpPr>
        <p:spPr>
          <a:xfrm>
            <a:off x="5639498" y="3554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87</a:t>
            </a:r>
          </a:p>
        </p:txBody>
      </p:sp>
      <p:sp>
        <p:nvSpPr>
          <p:cNvPr id="44" name="New shape"/>
          <p:cNvSpPr/>
          <p:nvPr/>
        </p:nvSpPr>
        <p:spPr>
          <a:xfrm>
            <a:off x="3205137" y="3797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 </a:t>
            </a:r>
            <a:r>
              <a:rPr sz="1100" b="0" i="0" u="none" kern="200">
                <a:solidFill>
                  <a:srgbClr val="959595"/>
                </a:solidFill>
                <a:latin typeface="arial"/>
              </a:rPr>
              <a:t> (N-Size: 7)</a:t>
            </a:r>
          </a:p>
        </p:txBody>
      </p:sp>
      <p:sp>
        <p:nvSpPr>
          <p:cNvPr id="45" name="New shape"/>
          <p:cNvSpPr/>
          <p:nvPr/>
        </p:nvSpPr>
        <p:spPr>
          <a:xfrm>
            <a:off x="5639498" y="3829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86</a:t>
            </a:r>
          </a:p>
        </p:txBody>
      </p:sp>
      <p:sp>
        <p:nvSpPr>
          <p:cNvPr id="46" name="New shape"/>
          <p:cNvSpPr/>
          <p:nvPr/>
        </p:nvSpPr>
        <p:spPr>
          <a:xfrm>
            <a:off x="3179737" y="4643120"/>
            <a:ext cx="2735237" cy="0"/>
          </a:xfrm>
          <a:prstGeom prst="line">
            <a:avLst/>
          </a:prstGeom>
          <a:ln w="28575">
            <a:solidFill>
              <a:srgbClr val="DA605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7" name="New shape"/>
          <p:cNvSpPr/>
          <p:nvPr/>
        </p:nvSpPr>
        <p:spPr>
          <a:xfrm>
            <a:off x="3179737" y="4419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Lowest Scoring Groups</a:t>
            </a:r>
          </a:p>
        </p:txBody>
      </p:sp>
      <p:sp>
        <p:nvSpPr>
          <p:cNvPr id="48" name="New shape"/>
          <p:cNvSpPr/>
          <p:nvPr/>
        </p:nvSpPr>
        <p:spPr>
          <a:xfrm>
            <a:off x="3205137" y="4732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Mid Level Leader 2021 </a:t>
            </a:r>
            <a:r>
              <a:rPr sz="1100" b="0" i="0" u="none" kern="200">
                <a:solidFill>
                  <a:srgbClr val="959595"/>
                </a:solidFill>
                <a:latin typeface="arial"/>
              </a:rPr>
              <a:t> (N-Size: 14)</a:t>
            </a:r>
          </a:p>
        </p:txBody>
      </p:sp>
      <p:sp>
        <p:nvSpPr>
          <p:cNvPr id="49" name="New shape"/>
          <p:cNvSpPr/>
          <p:nvPr/>
        </p:nvSpPr>
        <p:spPr>
          <a:xfrm>
            <a:off x="5639498" y="4763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64</a:t>
            </a:r>
          </a:p>
        </p:txBody>
      </p:sp>
      <p:sp>
        <p:nvSpPr>
          <p:cNvPr id="50" name="New shape"/>
          <p:cNvSpPr/>
          <p:nvPr/>
        </p:nvSpPr>
        <p:spPr>
          <a:xfrm>
            <a:off x="3205137" y="5006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a:t>
            </a:r>
            <a:r>
              <a:rPr sz="1100" b="0" i="0" u="none" kern="200">
                <a:solidFill>
                  <a:srgbClr val="959595"/>
                </a:solidFill>
                <a:latin typeface="arial"/>
              </a:rPr>
              <a:t> (N-Size: 59)</a:t>
            </a:r>
          </a:p>
        </p:txBody>
      </p:sp>
      <p:sp>
        <p:nvSpPr>
          <p:cNvPr id="51" name="New shape"/>
          <p:cNvSpPr/>
          <p:nvPr/>
        </p:nvSpPr>
        <p:spPr>
          <a:xfrm>
            <a:off x="5639498" y="5038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69</a:t>
            </a:r>
          </a:p>
        </p:txBody>
      </p:sp>
      <p:sp>
        <p:nvSpPr>
          <p:cNvPr id="52" name="New shape"/>
          <p:cNvSpPr/>
          <p:nvPr/>
        </p:nvSpPr>
        <p:spPr>
          <a:xfrm>
            <a:off x="3205137" y="5280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9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10-19 years 2021 </a:t>
            </a:r>
            <a:r>
              <a:rPr sz="1100" b="0" i="0" u="none" kern="200">
                <a:solidFill>
                  <a:srgbClr val="959595"/>
                </a:solidFill>
                <a:latin typeface="arial"/>
              </a:rPr>
              <a:t> (N-Size: 29)</a:t>
            </a:r>
          </a:p>
        </p:txBody>
      </p:sp>
      <p:sp>
        <p:nvSpPr>
          <p:cNvPr id="53" name="New shape"/>
          <p:cNvSpPr/>
          <p:nvPr/>
        </p:nvSpPr>
        <p:spPr>
          <a:xfrm>
            <a:off x="5639498" y="5312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72</a:t>
            </a:r>
          </a:p>
        </p:txBody>
      </p:sp>
      <p:sp>
        <p:nvSpPr>
          <p:cNvPr id="54" name="New shape"/>
          <p:cNvSpPr/>
          <p:nvPr/>
        </p:nvSpPr>
        <p:spPr>
          <a:xfrm>
            <a:off x="3205137" y="5554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1-2 years 2021 </a:t>
            </a:r>
            <a:r>
              <a:rPr sz="1100" b="0" i="0" u="none" kern="200">
                <a:solidFill>
                  <a:srgbClr val="959595"/>
                </a:solidFill>
                <a:latin typeface="arial"/>
              </a:rPr>
              <a:t> (N-Size: 92)</a:t>
            </a:r>
          </a:p>
        </p:txBody>
      </p:sp>
      <p:sp>
        <p:nvSpPr>
          <p:cNvPr id="55" name="New shape"/>
          <p:cNvSpPr/>
          <p:nvPr/>
        </p:nvSpPr>
        <p:spPr>
          <a:xfrm>
            <a:off x="5639498" y="5586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74</a:t>
            </a:r>
          </a:p>
        </p:txBody>
      </p:sp>
      <p:sp>
        <p:nvSpPr>
          <p:cNvPr id="56" name="New shape"/>
          <p:cNvSpPr/>
          <p:nvPr/>
        </p:nvSpPr>
        <p:spPr>
          <a:xfrm>
            <a:off x="3205137" y="5829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 </a:t>
            </a:r>
            <a:r>
              <a:rPr sz="1100" b="0" i="0" u="none" kern="200">
                <a:solidFill>
                  <a:srgbClr val="959595"/>
                </a:solidFill>
                <a:latin typeface="arial"/>
              </a:rPr>
              <a:t> (N-Size: 8)</a:t>
            </a:r>
          </a:p>
        </p:txBody>
      </p:sp>
      <p:sp>
        <p:nvSpPr>
          <p:cNvPr id="57" name="New shape"/>
          <p:cNvSpPr/>
          <p:nvPr/>
        </p:nvSpPr>
        <p:spPr>
          <a:xfrm>
            <a:off x="5639498" y="5861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75</a:t>
            </a:r>
          </a:p>
        </p:txBody>
      </p:sp>
      <p:sp>
        <p:nvSpPr>
          <p:cNvPr id="59" name="New shape"/>
          <p:cNvSpPr/>
          <p:nvPr/>
        </p:nvSpPr>
        <p:spPr>
          <a:xfrm>
            <a:off x="6232474" y="1181100"/>
            <a:ext cx="218819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0" i="0">
                <a:solidFill>
                  <a:srgbClr val="000000"/>
                </a:solidFill>
                <a:latin typeface="arial"/>
              </a:defRPr>
            </a:pPr>
            <a:r>
              <a:rPr sz="1200" b="0" i="0" u="none" kern="200">
                <a:solidFill>
                  <a:srgbClr val="000000"/>
                </a:solidFill>
                <a:latin typeface="arial"/>
              </a:rPr>
              <a:t>I am generally able to balance my work and my personal responsibilities. </a:t>
            </a:r>
          </a:p>
        </p:txBody>
      </p:sp>
      <p:sp>
        <p:nvSpPr>
          <p:cNvPr id="60" name="New shape"/>
          <p:cNvSpPr/>
          <p:nvPr/>
        </p:nvSpPr>
        <p:spPr>
          <a:xfrm>
            <a:off x="8484164" y="1181100"/>
            <a:ext cx="273524"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r"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83</a:t>
            </a:r>
          </a:p>
        </p:txBody>
      </p:sp>
      <p:sp>
        <p:nvSpPr>
          <p:cNvPr id="61" name="New shape"/>
          <p:cNvSpPr/>
          <p:nvPr/>
        </p:nvSpPr>
        <p:spPr>
          <a:xfrm>
            <a:off x="6105474" y="2611120"/>
            <a:ext cx="2735237" cy="0"/>
          </a:xfrm>
          <a:prstGeom prst="line">
            <a:avLst/>
          </a:prstGeom>
          <a:ln w="28575">
            <a:solidFill>
              <a:srgbClr val="81AD2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2" name="New shape"/>
          <p:cNvSpPr/>
          <p:nvPr/>
        </p:nvSpPr>
        <p:spPr>
          <a:xfrm>
            <a:off x="6105474" y="2387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Highest Scoring Groups</a:t>
            </a:r>
          </a:p>
        </p:txBody>
      </p:sp>
      <p:sp>
        <p:nvSpPr>
          <p:cNvPr id="63" name="New shape"/>
          <p:cNvSpPr/>
          <p:nvPr/>
        </p:nvSpPr>
        <p:spPr>
          <a:xfrm>
            <a:off x="6130874" y="2700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Senior Level Leader 2021 </a:t>
            </a:r>
            <a:r>
              <a:rPr sz="1100" b="0" i="0" u="none" kern="200">
                <a:solidFill>
                  <a:srgbClr val="959595"/>
                </a:solidFill>
                <a:latin typeface="arial"/>
              </a:rPr>
              <a:t> (N-Size: 7)</a:t>
            </a:r>
          </a:p>
        </p:txBody>
      </p:sp>
      <p:sp>
        <p:nvSpPr>
          <p:cNvPr id="64" name="New shape"/>
          <p:cNvSpPr/>
          <p:nvPr/>
        </p:nvSpPr>
        <p:spPr>
          <a:xfrm>
            <a:off x="8565235" y="2731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100</a:t>
            </a:r>
          </a:p>
        </p:txBody>
      </p:sp>
      <p:sp>
        <p:nvSpPr>
          <p:cNvPr id="65" name="New shape"/>
          <p:cNvSpPr/>
          <p:nvPr/>
        </p:nvSpPr>
        <p:spPr>
          <a:xfrm>
            <a:off x="6130874" y="2974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over 55 years old 2021 </a:t>
            </a:r>
            <a:r>
              <a:rPr sz="1100" b="0" i="0" u="none" kern="200">
                <a:solidFill>
                  <a:srgbClr val="959595"/>
                </a:solidFill>
                <a:latin typeface="arial"/>
              </a:rPr>
              <a:t> (N-Size: 46)</a:t>
            </a:r>
          </a:p>
        </p:txBody>
      </p:sp>
      <p:sp>
        <p:nvSpPr>
          <p:cNvPr id="66" name="New shape"/>
          <p:cNvSpPr/>
          <p:nvPr/>
        </p:nvSpPr>
        <p:spPr>
          <a:xfrm>
            <a:off x="8565235" y="3006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87</a:t>
            </a:r>
          </a:p>
        </p:txBody>
      </p:sp>
      <p:sp>
        <p:nvSpPr>
          <p:cNvPr id="67" name="New shape"/>
          <p:cNvSpPr/>
          <p:nvPr/>
        </p:nvSpPr>
        <p:spPr>
          <a:xfrm>
            <a:off x="6130874" y="3248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Female 2021 </a:t>
            </a:r>
            <a:r>
              <a:rPr sz="1100" b="0" i="0" u="none" kern="200">
                <a:solidFill>
                  <a:srgbClr val="959595"/>
                </a:solidFill>
                <a:latin typeface="arial"/>
              </a:rPr>
              <a:t> (N-Size: 68)</a:t>
            </a:r>
          </a:p>
        </p:txBody>
      </p:sp>
      <p:sp>
        <p:nvSpPr>
          <p:cNvPr id="68" name="New shape"/>
          <p:cNvSpPr/>
          <p:nvPr/>
        </p:nvSpPr>
        <p:spPr>
          <a:xfrm>
            <a:off x="8565235" y="3280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87</a:t>
            </a:r>
          </a:p>
        </p:txBody>
      </p:sp>
      <p:sp>
        <p:nvSpPr>
          <p:cNvPr id="69" name="New shape"/>
          <p:cNvSpPr/>
          <p:nvPr/>
        </p:nvSpPr>
        <p:spPr>
          <a:xfrm>
            <a:off x="6130874" y="3522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Salary 2021 </a:t>
            </a:r>
            <a:r>
              <a:rPr sz="1100" b="0" i="0" u="none" kern="200">
                <a:solidFill>
                  <a:srgbClr val="959595"/>
                </a:solidFill>
                <a:latin typeface="arial"/>
              </a:rPr>
              <a:t> (N-Size: 148)</a:t>
            </a:r>
          </a:p>
        </p:txBody>
      </p:sp>
      <p:sp>
        <p:nvSpPr>
          <p:cNvPr id="70" name="New shape"/>
          <p:cNvSpPr/>
          <p:nvPr/>
        </p:nvSpPr>
        <p:spPr>
          <a:xfrm>
            <a:off x="8565235" y="3554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86</a:t>
            </a:r>
          </a:p>
        </p:txBody>
      </p:sp>
      <p:sp>
        <p:nvSpPr>
          <p:cNvPr id="71" name="New shape"/>
          <p:cNvSpPr/>
          <p:nvPr/>
        </p:nvSpPr>
        <p:spPr>
          <a:xfrm>
            <a:off x="6130874" y="3797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5-9 years 2021 </a:t>
            </a:r>
            <a:r>
              <a:rPr sz="1100" b="0" i="0" u="none" kern="200">
                <a:solidFill>
                  <a:srgbClr val="959595"/>
                </a:solidFill>
                <a:latin typeface="arial"/>
              </a:rPr>
              <a:t> (N-Size: 59)</a:t>
            </a:r>
          </a:p>
        </p:txBody>
      </p:sp>
      <p:sp>
        <p:nvSpPr>
          <p:cNvPr id="72" name="New shape"/>
          <p:cNvSpPr/>
          <p:nvPr/>
        </p:nvSpPr>
        <p:spPr>
          <a:xfrm>
            <a:off x="8565235" y="3829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86</a:t>
            </a:r>
          </a:p>
        </p:txBody>
      </p:sp>
      <p:sp>
        <p:nvSpPr>
          <p:cNvPr id="73" name="New shape"/>
          <p:cNvSpPr/>
          <p:nvPr/>
        </p:nvSpPr>
        <p:spPr>
          <a:xfrm>
            <a:off x="6105474" y="4643120"/>
            <a:ext cx="2735237" cy="0"/>
          </a:xfrm>
          <a:prstGeom prst="line">
            <a:avLst/>
          </a:prstGeom>
          <a:ln w="28575">
            <a:solidFill>
              <a:srgbClr val="DA605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4" name="New shape"/>
          <p:cNvSpPr/>
          <p:nvPr/>
        </p:nvSpPr>
        <p:spPr>
          <a:xfrm>
            <a:off x="6105474" y="4419600"/>
            <a:ext cx="2735237"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Lowest Scoring Groups</a:t>
            </a:r>
          </a:p>
        </p:txBody>
      </p:sp>
      <p:sp>
        <p:nvSpPr>
          <p:cNvPr id="75" name="New shape"/>
          <p:cNvSpPr/>
          <p:nvPr/>
        </p:nvSpPr>
        <p:spPr>
          <a:xfrm>
            <a:off x="6130874" y="473202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under 25 years old 2021 </a:t>
            </a:r>
            <a:r>
              <a:rPr sz="1100" b="0" i="0" u="none" kern="200">
                <a:solidFill>
                  <a:srgbClr val="959595"/>
                </a:solidFill>
                <a:latin typeface="arial"/>
              </a:rPr>
              <a:t> (N-Size: 8)</a:t>
            </a:r>
          </a:p>
        </p:txBody>
      </p:sp>
      <p:sp>
        <p:nvSpPr>
          <p:cNvPr id="76" name="New shape"/>
          <p:cNvSpPr/>
          <p:nvPr/>
        </p:nvSpPr>
        <p:spPr>
          <a:xfrm>
            <a:off x="8565235" y="476377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38</a:t>
            </a:r>
          </a:p>
        </p:txBody>
      </p:sp>
      <p:sp>
        <p:nvSpPr>
          <p:cNvPr id="77" name="New shape"/>
          <p:cNvSpPr/>
          <p:nvPr/>
        </p:nvSpPr>
        <p:spPr>
          <a:xfrm>
            <a:off x="6130874" y="500634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USA - Texas 2021 </a:t>
            </a:r>
            <a:r>
              <a:rPr sz="1100" b="0" i="0" u="none" kern="200">
                <a:solidFill>
                  <a:srgbClr val="959595"/>
                </a:solidFill>
                <a:latin typeface="arial"/>
              </a:rPr>
              <a:t> (N-Size: 59)</a:t>
            </a:r>
          </a:p>
        </p:txBody>
      </p:sp>
      <p:sp>
        <p:nvSpPr>
          <p:cNvPr id="78" name="New shape"/>
          <p:cNvSpPr/>
          <p:nvPr/>
        </p:nvSpPr>
        <p:spPr>
          <a:xfrm>
            <a:off x="8565235" y="503809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78</a:t>
            </a:r>
          </a:p>
        </p:txBody>
      </p:sp>
      <p:sp>
        <p:nvSpPr>
          <p:cNvPr id="79" name="New shape"/>
          <p:cNvSpPr/>
          <p:nvPr/>
        </p:nvSpPr>
        <p:spPr>
          <a:xfrm>
            <a:off x="6130874" y="528066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fontScale="80000" lnSpcReduction="20000"/>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Mid Level Leader 2021 </a:t>
            </a:r>
            <a:r>
              <a:rPr sz="1100" b="0" i="0" u="none" kern="200">
                <a:solidFill>
                  <a:srgbClr val="959595"/>
                </a:solidFill>
                <a:latin typeface="arial"/>
              </a:rPr>
              <a:t> (N-Size: 14)</a:t>
            </a:r>
          </a:p>
        </p:txBody>
      </p:sp>
      <p:sp>
        <p:nvSpPr>
          <p:cNvPr id="80" name="New shape"/>
          <p:cNvSpPr/>
          <p:nvPr/>
        </p:nvSpPr>
        <p:spPr>
          <a:xfrm>
            <a:off x="8565235" y="531241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79</a:t>
            </a:r>
          </a:p>
        </p:txBody>
      </p:sp>
      <p:sp>
        <p:nvSpPr>
          <p:cNvPr id="81" name="New shape"/>
          <p:cNvSpPr/>
          <p:nvPr/>
        </p:nvSpPr>
        <p:spPr>
          <a:xfrm>
            <a:off x="6130874" y="555498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3-4 years 2021 </a:t>
            </a:r>
            <a:r>
              <a:rPr sz="1100" b="0" i="0" u="none" kern="200">
                <a:solidFill>
                  <a:srgbClr val="959595"/>
                </a:solidFill>
                <a:latin typeface="arial"/>
              </a:rPr>
              <a:t> (N-Size: 56)</a:t>
            </a:r>
          </a:p>
        </p:txBody>
      </p:sp>
      <p:sp>
        <p:nvSpPr>
          <p:cNvPr id="82" name="New shape"/>
          <p:cNvSpPr/>
          <p:nvPr/>
        </p:nvSpPr>
        <p:spPr>
          <a:xfrm>
            <a:off x="8565235" y="558673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79</a:t>
            </a:r>
          </a:p>
        </p:txBody>
      </p:sp>
      <p:sp>
        <p:nvSpPr>
          <p:cNvPr id="83" name="New shape"/>
          <p:cNvSpPr/>
          <p:nvPr/>
        </p:nvSpPr>
        <p:spPr>
          <a:xfrm>
            <a:off x="6130874" y="5829300"/>
            <a:ext cx="2434361"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Part time 2021 </a:t>
            </a:r>
            <a:r>
              <a:rPr sz="1100" b="0" i="0" u="none" kern="200">
                <a:solidFill>
                  <a:srgbClr val="959595"/>
                </a:solidFill>
                <a:latin typeface="arial"/>
              </a:rPr>
              <a:t> (N-Size: 5)</a:t>
            </a:r>
          </a:p>
        </p:txBody>
      </p:sp>
      <p:sp>
        <p:nvSpPr>
          <p:cNvPr id="84" name="New shape"/>
          <p:cNvSpPr/>
          <p:nvPr/>
        </p:nvSpPr>
        <p:spPr>
          <a:xfrm>
            <a:off x="8565235" y="5861050"/>
            <a:ext cx="273524" cy="1600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defRPr sz="1050" b="1" i="0" kern="200">
                <a:solidFill>
                  <a:srgbClr val="000000"/>
                </a:solidFill>
                <a:latin typeface="arial"/>
              </a:defRPr>
            </a:pPr>
            <a:r>
              <a:rPr kern="200"/>
              <a:t>80</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Suggested Actions</a:t>
            </a:r>
          </a:p>
        </p:txBody>
      </p:sp>
      <p:sp>
        <p:nvSpPr>
          <p:cNvPr id="9" name="New shape"/>
          <p:cNvSpPr/>
          <p:nvPr/>
        </p:nvSpPr>
        <p:spPr>
          <a:xfrm>
            <a:off x="254000" y="1155700"/>
            <a:ext cx="1727200" cy="5080000"/>
          </a:xfrm>
          <a:prstGeom prst="rect">
            <a:avLst/>
          </a:prstGeom>
          <a:solidFill>
            <a:srgbClr val="EFEFE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952500"/>
            <a:ext cx="86360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indent="0" algn="l" hangingPunct="0">
              <a:spcBef>
                <a:spcPct val="0"/>
              </a:spcBef>
              <a:spcAft>
                <a:spcPct val="100000"/>
              </a:spcAft>
              <a:buNone/>
              <a:defRPr sz="1100" b="1" i="0">
                <a:solidFill>
                  <a:srgbClr val="000000"/>
                </a:solidFill>
                <a:latin typeface="arial"/>
              </a:defRPr>
            </a:pPr>
            <a:r>
              <a:rPr sz="1100" b="1" i="0" u="none" kern="200">
                <a:solidFill>
                  <a:srgbClr val="000000"/>
                </a:solidFill>
                <a:latin typeface="arial"/>
              </a:rPr>
              <a:t>WHAT WE COULD DO</a:t>
            </a:r>
          </a:p>
        </p:txBody>
      </p:sp>
      <p:sp>
        <p:nvSpPr>
          <p:cNvPr id="5"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pic>
        <p:nvPicPr>
          <p:cNvPr id="10" name="New picture"/>
          <p:cNvPicPr/>
          <p:nvPr/>
        </p:nvPicPr>
        <p:blipFill>
          <a:blip r:embed="rId3"/>
          <a:stretch>
            <a:fillRect/>
          </a:stretch>
        </p:blipFill>
        <p:spPr>
          <a:xfrm>
            <a:off x="305816" y="1155700"/>
            <a:ext cx="431800" cy="469900"/>
          </a:xfrm>
          <a:prstGeom prst="rect">
            <a:avLst/>
          </a:prstGeom>
          <a:ln>
            <a:noFill/>
          </a:ln>
        </p:spPr>
      </p:pic>
      <p:sp>
        <p:nvSpPr>
          <p:cNvPr id="11" name="New shape"/>
          <p:cNvSpPr/>
          <p:nvPr/>
        </p:nvSpPr>
        <p:spPr>
          <a:xfrm>
            <a:off x="482600" y="1752600"/>
            <a:ext cx="1270000" cy="3352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r>
              <a:rPr kern="200"/>
              <a:t>"Best practice" suggested actions</a:t>
            </a:r>
          </a:p>
        </p:txBody>
      </p:sp>
      <p:pic>
        <p:nvPicPr>
          <p:cNvPr id="12" name="New picture"/>
          <p:cNvPicPr/>
          <p:nvPr/>
        </p:nvPicPr>
        <p:blipFill>
          <a:blip r:embed="rId4"/>
          <a:stretch>
            <a:fillRect/>
          </a:stretch>
        </p:blipFill>
        <p:spPr>
          <a:xfrm>
            <a:off x="2119376" y="1409700"/>
            <a:ext cx="101600" cy="152400"/>
          </a:xfrm>
          <a:prstGeom prst="rect">
            <a:avLst/>
          </a:prstGeom>
          <a:ln>
            <a:noFill/>
          </a:ln>
        </p:spPr>
      </p:pic>
      <p:sp>
        <p:nvSpPr>
          <p:cNvPr id="13" name="New shape"/>
          <p:cNvSpPr/>
          <p:nvPr/>
        </p:nvSpPr>
        <p:spPr>
          <a:xfrm>
            <a:off x="2326640" y="1409700"/>
            <a:ext cx="6563360" cy="3657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Support employees' growth and development. Ensure they are aware of what development opportunities are available, and how to access them. </a:t>
            </a:r>
          </a:p>
        </p:txBody>
      </p:sp>
      <p:sp>
        <p:nvSpPr>
          <p:cNvPr id="14" name="New shape"/>
          <p:cNvSpPr/>
          <p:nvPr/>
        </p:nvSpPr>
        <p:spPr>
          <a:xfrm>
            <a:off x="2326640" y="1800860"/>
            <a:ext cx="6563360" cy="5029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Talk to your employees about their career goals, their strengths and opportunities. Create a </a:t>
            </a:r>
            <a:r>
              <a:rPr sz="900" b="0" i="0" u="none" kern="200">
                <a:solidFill>
                  <a:srgbClr val="000000"/>
                </a:solidFill>
                <a:latin typeface="Arial"/>
                <a:hlinkClick r:id="rId5"/>
              </a:rPr>
              <a:t>development plan</a:t>
            </a:r>
            <a:r>
              <a:rPr sz="1100" b="0" i="0" u="none" kern="200">
                <a:solidFill>
                  <a:srgbClr val="000000"/>
                </a:solidFill>
                <a:latin typeface="Arial"/>
              </a:rPr>
              <a:t> to close learning gaps. Ensure you consider on-the-job learning, mentoring and formal training. Check out Finning's </a:t>
            </a:r>
            <a:r>
              <a:rPr sz="900" b="0" i="0" u="none" kern="200">
                <a:solidFill>
                  <a:srgbClr val="000000"/>
                </a:solidFill>
                <a:latin typeface="Arial"/>
                <a:hlinkClick r:id="rId6"/>
              </a:rPr>
              <a:t>Competency Guide</a:t>
            </a:r>
            <a:r>
              <a:rPr sz="1100" b="0" i="0" u="none" kern="200">
                <a:solidFill>
                  <a:srgbClr val="000000"/>
                </a:solidFill>
                <a:latin typeface="Arial"/>
              </a:rPr>
              <a:t> for additional development ideas and suggestions.</a:t>
            </a:r>
          </a:p>
        </p:txBody>
      </p:sp>
      <p:pic>
        <p:nvPicPr>
          <p:cNvPr id="15" name="New picture"/>
          <p:cNvPicPr/>
          <p:nvPr/>
        </p:nvPicPr>
        <p:blipFill>
          <a:blip r:embed="rId4"/>
          <a:stretch>
            <a:fillRect/>
          </a:stretch>
        </p:blipFill>
        <p:spPr>
          <a:xfrm>
            <a:off x="2119376" y="2367280"/>
            <a:ext cx="101600" cy="152400"/>
          </a:xfrm>
          <a:prstGeom prst="rect">
            <a:avLst/>
          </a:prstGeom>
          <a:ln>
            <a:noFill/>
          </a:ln>
        </p:spPr>
      </p:pic>
      <p:sp>
        <p:nvSpPr>
          <p:cNvPr id="16" name="New shape"/>
          <p:cNvSpPr/>
          <p:nvPr/>
        </p:nvSpPr>
        <p:spPr>
          <a:xfrm>
            <a:off x="2326640" y="2367280"/>
            <a:ext cx="656336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Demonstrate social responsibility in the community.</a:t>
            </a:r>
          </a:p>
        </p:txBody>
      </p:sp>
      <p:sp>
        <p:nvSpPr>
          <p:cNvPr id="17" name="New shape"/>
          <p:cNvSpPr/>
          <p:nvPr/>
        </p:nvSpPr>
        <p:spPr>
          <a:xfrm>
            <a:off x="2326640" y="2575560"/>
            <a:ext cx="6563360" cy="6705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Provide employees with regular updates highlighting the company's sustainability activities and ensure the annual sustainability report is shared with your team , i.e., charitable contributions, sustainability report, sponsorship of community investments, changes in environmental policies, new industry requirements. Use business updates, newsletters, and </a:t>
            </a:r>
            <a:r>
              <a:rPr sz="900" b="0" i="0" u="none" kern="200">
                <a:solidFill>
                  <a:srgbClr val="000000"/>
                </a:solidFill>
                <a:latin typeface="Arial"/>
                <a:hlinkClick r:id="rId7"/>
              </a:rPr>
              <a:t>Traction news</a:t>
            </a:r>
            <a:r>
              <a:rPr sz="1100" b="0" i="0" u="none" kern="200">
                <a:solidFill>
                  <a:srgbClr val="000000"/>
                </a:solidFill>
                <a:latin typeface="Arial"/>
              </a:rPr>
              <a:t> to share information.</a:t>
            </a:r>
          </a:p>
        </p:txBody>
      </p:sp>
      <p:pic>
        <p:nvPicPr>
          <p:cNvPr id="18" name="New picture"/>
          <p:cNvPicPr/>
          <p:nvPr/>
        </p:nvPicPr>
        <p:blipFill>
          <a:blip r:embed="rId4"/>
          <a:stretch>
            <a:fillRect/>
          </a:stretch>
        </p:blipFill>
        <p:spPr>
          <a:xfrm>
            <a:off x="2119376" y="3309620"/>
            <a:ext cx="101600" cy="152400"/>
          </a:xfrm>
          <a:prstGeom prst="rect">
            <a:avLst/>
          </a:prstGeom>
          <a:ln>
            <a:noFill/>
          </a:ln>
        </p:spPr>
      </p:pic>
      <p:sp>
        <p:nvSpPr>
          <p:cNvPr id="19" name="New shape"/>
          <p:cNvSpPr/>
          <p:nvPr/>
        </p:nvSpPr>
        <p:spPr>
          <a:xfrm>
            <a:off x="2326640" y="3309620"/>
            <a:ext cx="6563360" cy="1828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indent="0" algn="l" hangingPunct="0">
              <a:spcBef>
                <a:spcPct val="0"/>
              </a:spcBef>
              <a:spcAft>
                <a:spcPct val="100000"/>
              </a:spcAft>
              <a:buNone/>
              <a:defRPr sz="1200" b="1" i="0">
                <a:solidFill>
                  <a:srgbClr val="000000"/>
                </a:solidFill>
                <a:latin typeface="Arial"/>
              </a:defRPr>
            </a:pPr>
            <a:r>
              <a:rPr sz="1200" b="1" i="0" u="none" kern="200">
                <a:solidFill>
                  <a:srgbClr val="000000"/>
                </a:solidFill>
                <a:latin typeface="Arial"/>
              </a:rPr>
              <a:t>Foster work-life balance among your employees.</a:t>
            </a:r>
          </a:p>
        </p:txBody>
      </p:sp>
      <p:sp>
        <p:nvSpPr>
          <p:cNvPr id="20" name="New shape"/>
          <p:cNvSpPr/>
          <p:nvPr/>
        </p:nvSpPr>
        <p:spPr>
          <a:xfrm>
            <a:off x="2326640" y="3517900"/>
            <a:ext cx="6563360" cy="33528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Discuss with your team how they can drive results while balancing personal responsibilities. Look for ways of supporting each other, to ensure everyone can keep a balanced agenda.</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2000" b="1" i="0">
                <a:solidFill>
                  <a:srgbClr val="080009"/>
                </a:solidFill>
                <a:latin typeface="arial"/>
              </a:defRPr>
            </a:pPr>
            <a:r>
              <a:rPr sz="2000" b="1" i="0" u="none" kern="200">
                <a:solidFill>
                  <a:srgbClr val="080009"/>
                </a:solidFill>
                <a:latin typeface="arial"/>
              </a:rPr>
              <a:t>Categories vs. Benchmarks</a:t>
            </a:r>
          </a:p>
        </p:txBody>
      </p:sp>
      <p:sp>
        <p:nvSpPr>
          <p:cNvPr id="3" name="New shape"/>
          <p:cNvSpPr/>
          <p:nvPr/>
        </p:nvSpPr>
        <p:spPr>
          <a:xfrm>
            <a:off x="254000" y="647700"/>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200" b="1" i="0">
                <a:solidFill>
                  <a:srgbClr val="A6A6A6"/>
                </a:solidFill>
                <a:latin typeface="arial"/>
              </a:defRPr>
            </a:pPr>
            <a:r>
              <a:rPr sz="1200" b="1" i="0" u="none" kern="200">
                <a:solidFill>
                  <a:srgbClr val="A6A6A6"/>
                </a:solidFill>
                <a:latin typeface="arial"/>
              </a:rPr>
              <a:t>4Refuel (380)</a:t>
            </a:r>
          </a:p>
        </p:txBody>
      </p:sp>
      <p:sp>
        <p:nvSpPr>
          <p:cNvPr id="4" name="New shape"/>
          <p:cNvSpPr/>
          <p:nvPr/>
        </p:nvSpPr>
        <p:spPr>
          <a:xfrm>
            <a:off x="254000" y="2032000"/>
            <a:ext cx="25908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2844800" y="2032000"/>
            <a:ext cx="34544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 name="New shape"/>
          <p:cNvSpPr/>
          <p:nvPr/>
        </p:nvSpPr>
        <p:spPr>
          <a:xfrm>
            <a:off x="2844800" y="889000"/>
            <a:ext cx="34544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Total Favorable Score</a:t>
            </a:r>
          </a:p>
        </p:txBody>
      </p:sp>
      <p:sp>
        <p:nvSpPr>
          <p:cNvPr id="7" name="New shape"/>
          <p:cNvSpPr/>
          <p:nvPr/>
        </p:nvSpPr>
        <p:spPr>
          <a:xfrm>
            <a:off x="62992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 name="New shape"/>
          <p:cNvSpPr/>
          <p:nvPr/>
        </p:nvSpPr>
        <p:spPr>
          <a:xfrm>
            <a:off x="62992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4Refuel 2020</a:t>
            </a:r>
            <a:br>
              <a:rPr sz="1100" b="0" i="0" u="none" kern="200">
                <a:solidFill>
                  <a:srgbClr val="000000"/>
                </a:solidFill>
                <a:latin typeface="arial"/>
              </a:rPr>
            </a:br>
            <a:r>
              <a:rPr sz="1000" b="0" i="0" u="none" kern="200">
                <a:solidFill>
                  <a:srgbClr val="A6A6A6"/>
                </a:solidFill>
                <a:latin typeface="arial"/>
              </a:rPr>
              <a:t>(386)</a:t>
            </a:r>
          </a:p>
        </p:txBody>
      </p:sp>
      <p:sp>
        <p:nvSpPr>
          <p:cNvPr id="9" name="New shape"/>
          <p:cNvSpPr/>
          <p:nvPr/>
        </p:nvSpPr>
        <p:spPr>
          <a:xfrm>
            <a:off x="71628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 name="New shape"/>
          <p:cNvSpPr/>
          <p:nvPr/>
        </p:nvSpPr>
        <p:spPr>
          <a:xfrm>
            <a:off x="71628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Finning Overall 2021</a:t>
            </a:r>
            <a:br>
              <a:rPr sz="1100" b="0" i="0" u="none" kern="200">
                <a:solidFill>
                  <a:srgbClr val="000000"/>
                </a:solidFill>
                <a:latin typeface="arial"/>
              </a:rPr>
            </a:br>
            <a:r>
              <a:rPr sz="1000" b="0" i="0" u="none" kern="200">
                <a:solidFill>
                  <a:srgbClr val="A6A6A6"/>
                </a:solidFill>
                <a:latin typeface="arial"/>
              </a:rPr>
              <a:t>(10,014)</a:t>
            </a:r>
          </a:p>
        </p:txBody>
      </p:sp>
      <p:sp>
        <p:nvSpPr>
          <p:cNvPr id="11" name="New shape"/>
          <p:cNvSpPr/>
          <p:nvPr/>
        </p:nvSpPr>
        <p:spPr>
          <a:xfrm>
            <a:off x="80264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 name="New shape"/>
          <p:cNvSpPr/>
          <p:nvPr/>
        </p:nvSpPr>
        <p:spPr>
          <a:xfrm>
            <a:off x="80264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indent="0" algn="ctr"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High Performance Norm</a:t>
            </a:r>
            <a:br>
              <a:rPr sz="1100" b="0" i="0" u="none" kern="200">
                <a:solidFill>
                  <a:srgbClr val="000000"/>
                </a:solidFill>
                <a:latin typeface="arial"/>
              </a:rPr>
            </a:br>
            <a:r>
              <a:rPr sz="1000" b="0" i="0" u="none" kern="200">
                <a:solidFill>
                  <a:srgbClr val="A6A6A6"/>
                </a:solidFill>
                <a:latin typeface="arial"/>
              </a:rPr>
              <a:t>(145,290)</a:t>
            </a:r>
          </a:p>
        </p:txBody>
      </p:sp>
      <p:sp>
        <p:nvSpPr>
          <p:cNvPr id="13"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 name="New shape"/>
          <p:cNvSpPr/>
          <p:nvPr/>
        </p:nvSpPr>
        <p:spPr>
          <a:xfrm>
            <a:off x="254000" y="204216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Sustainable Engagement</a:t>
            </a:r>
          </a:p>
        </p:txBody>
      </p:sp>
      <p:graphicFrame>
        <p:nvGraphicFramePr>
          <p:cNvPr id="16" name="ChartObject"/>
          <p:cNvGraphicFramePr/>
          <p:nvPr/>
        </p:nvGraphicFramePr>
        <p:xfrm>
          <a:off x="2844800" y="2052320"/>
          <a:ext cx="3454400" cy="203200"/>
        </p:xfrm>
        <a:graphic>
          <a:graphicData uri="http://schemas.openxmlformats.org/drawingml/2006/chart">
            <c:chart xmlns:c="http://schemas.openxmlformats.org/drawingml/2006/chart" xmlns:r="http://schemas.openxmlformats.org/officeDocument/2006/relationships" r:id="rId3"/>
          </a:graphicData>
        </a:graphic>
      </p:graphicFrame>
      <p:sp>
        <p:nvSpPr>
          <p:cNvPr id="17"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8"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9" name="New shape"/>
          <p:cNvSpPr/>
          <p:nvPr/>
        </p:nvSpPr>
        <p:spPr>
          <a:xfrm>
            <a:off x="6477000" y="20523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0" name="New shape"/>
          <p:cNvSpPr/>
          <p:nvPr/>
        </p:nvSpPr>
        <p:spPr>
          <a:xfrm>
            <a:off x="7340600" y="20523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21" name="New shape"/>
          <p:cNvSpPr/>
          <p:nvPr/>
        </p:nvSpPr>
        <p:spPr>
          <a:xfrm>
            <a:off x="8204200" y="20523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22"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3"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4" name="New shape"/>
          <p:cNvSpPr/>
          <p:nvPr/>
        </p:nvSpPr>
        <p:spPr>
          <a:xfrm>
            <a:off x="254000" y="228600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Change and Communication</a:t>
            </a:r>
          </a:p>
        </p:txBody>
      </p:sp>
      <p:graphicFrame>
        <p:nvGraphicFramePr>
          <p:cNvPr id="25" name="ChartObject"/>
          <p:cNvGraphicFramePr/>
          <p:nvPr/>
        </p:nvGraphicFramePr>
        <p:xfrm>
          <a:off x="2844800" y="2296160"/>
          <a:ext cx="3454400" cy="203200"/>
        </p:xfrm>
        <a:graphic>
          <a:graphicData uri="http://schemas.openxmlformats.org/drawingml/2006/chart">
            <c:chart xmlns:c="http://schemas.openxmlformats.org/drawingml/2006/chart" xmlns:r="http://schemas.openxmlformats.org/officeDocument/2006/relationships" r:id="rId4"/>
          </a:graphicData>
        </a:graphic>
      </p:graphicFrame>
      <p:sp>
        <p:nvSpPr>
          <p:cNvPr id="26"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81</a:t>
            </a:r>
          </a:p>
        </p:txBody>
      </p:sp>
      <p:sp>
        <p:nvSpPr>
          <p:cNvPr id="27"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81</a:t>
            </a:r>
          </a:p>
        </p:txBody>
      </p:sp>
      <p:sp>
        <p:nvSpPr>
          <p:cNvPr id="28" name="New shape"/>
          <p:cNvSpPr/>
          <p:nvPr/>
        </p:nvSpPr>
        <p:spPr>
          <a:xfrm>
            <a:off x="6477000" y="22961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29" name="New shape"/>
          <p:cNvSpPr/>
          <p:nvPr/>
        </p:nvSpPr>
        <p:spPr>
          <a:xfrm>
            <a:off x="7340600" y="22961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30" name="New shape"/>
          <p:cNvSpPr/>
          <p:nvPr/>
        </p:nvSpPr>
        <p:spPr>
          <a:xfrm>
            <a:off x="8204200" y="22961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31"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2"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3" name="New shape"/>
          <p:cNvSpPr/>
          <p:nvPr/>
        </p:nvSpPr>
        <p:spPr>
          <a:xfrm>
            <a:off x="254000" y="252984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Customer Centric</a:t>
            </a:r>
          </a:p>
        </p:txBody>
      </p:sp>
      <p:graphicFrame>
        <p:nvGraphicFramePr>
          <p:cNvPr id="34" name="ChartObject"/>
          <p:cNvGraphicFramePr/>
          <p:nvPr/>
        </p:nvGraphicFramePr>
        <p:xfrm>
          <a:off x="2844800" y="2540000"/>
          <a:ext cx="3454400" cy="203200"/>
        </p:xfrm>
        <a:graphic>
          <a:graphicData uri="http://schemas.openxmlformats.org/drawingml/2006/chart">
            <c:chart xmlns:c="http://schemas.openxmlformats.org/drawingml/2006/chart" xmlns:r="http://schemas.openxmlformats.org/officeDocument/2006/relationships" r:id="rId5"/>
          </a:graphicData>
        </a:graphic>
      </p:graphicFrame>
      <p:sp>
        <p:nvSpPr>
          <p:cNvPr id="35"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36"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92</a:t>
            </a:r>
          </a:p>
        </p:txBody>
      </p:sp>
      <p:sp>
        <p:nvSpPr>
          <p:cNvPr id="37" name="New shape"/>
          <p:cNvSpPr/>
          <p:nvPr/>
        </p:nvSpPr>
        <p:spPr>
          <a:xfrm>
            <a:off x="6477000" y="2540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1</a:t>
            </a:r>
          </a:p>
        </p:txBody>
      </p:sp>
      <p:sp>
        <p:nvSpPr>
          <p:cNvPr id="38" name="New shape"/>
          <p:cNvSpPr/>
          <p:nvPr/>
        </p:nvSpPr>
        <p:spPr>
          <a:xfrm>
            <a:off x="7340600" y="25400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39" name="New shape"/>
          <p:cNvSpPr/>
          <p:nvPr/>
        </p:nvSpPr>
        <p:spPr>
          <a:xfrm>
            <a:off x="8204200" y="25400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40"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1"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2" name="New shape"/>
          <p:cNvSpPr/>
          <p:nvPr/>
        </p:nvSpPr>
        <p:spPr>
          <a:xfrm>
            <a:off x="254000" y="277368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Develop</a:t>
            </a:r>
          </a:p>
        </p:txBody>
      </p:sp>
      <p:graphicFrame>
        <p:nvGraphicFramePr>
          <p:cNvPr id="43" name="ChartObject"/>
          <p:cNvGraphicFramePr/>
          <p:nvPr/>
        </p:nvGraphicFramePr>
        <p:xfrm>
          <a:off x="2844800" y="2783840"/>
          <a:ext cx="3454400" cy="203200"/>
        </p:xfrm>
        <a:graphic>
          <a:graphicData uri="http://schemas.openxmlformats.org/drawingml/2006/chart">
            <c:chart xmlns:c="http://schemas.openxmlformats.org/drawingml/2006/chart" xmlns:r="http://schemas.openxmlformats.org/officeDocument/2006/relationships" r:id="rId6"/>
          </a:graphicData>
        </a:graphic>
      </p:graphicFrame>
      <p:sp>
        <p:nvSpPr>
          <p:cNvPr id="44"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78</a:t>
            </a:r>
          </a:p>
        </p:txBody>
      </p:sp>
      <p:sp>
        <p:nvSpPr>
          <p:cNvPr id="45"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78</a:t>
            </a:r>
          </a:p>
        </p:txBody>
      </p:sp>
      <p:sp>
        <p:nvSpPr>
          <p:cNvPr id="46" name="New shape"/>
          <p:cNvSpPr/>
          <p:nvPr/>
        </p:nvSpPr>
        <p:spPr>
          <a:xfrm>
            <a:off x="6477000" y="27838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47" name="New shape"/>
          <p:cNvSpPr/>
          <p:nvPr/>
        </p:nvSpPr>
        <p:spPr>
          <a:xfrm>
            <a:off x="7340600" y="27838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10*</a:t>
            </a:r>
          </a:p>
        </p:txBody>
      </p:sp>
      <p:sp>
        <p:nvSpPr>
          <p:cNvPr id="48" name="New shape"/>
          <p:cNvSpPr/>
          <p:nvPr/>
        </p:nvSpPr>
        <p:spPr>
          <a:xfrm>
            <a:off x="8204200" y="27838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49"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0"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1" name="New shape"/>
          <p:cNvSpPr/>
          <p:nvPr/>
        </p:nvSpPr>
        <p:spPr>
          <a:xfrm>
            <a:off x="254000" y="301752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Goals and Objectives</a:t>
            </a:r>
          </a:p>
        </p:txBody>
      </p:sp>
      <p:graphicFrame>
        <p:nvGraphicFramePr>
          <p:cNvPr id="52" name="ChartObject"/>
          <p:cNvGraphicFramePr/>
          <p:nvPr/>
        </p:nvGraphicFramePr>
        <p:xfrm>
          <a:off x="2844800" y="3027680"/>
          <a:ext cx="3454400" cy="203200"/>
        </p:xfrm>
        <a:graphic>
          <a:graphicData uri="http://schemas.openxmlformats.org/drawingml/2006/chart">
            <c:chart xmlns:c="http://schemas.openxmlformats.org/drawingml/2006/chart" xmlns:r="http://schemas.openxmlformats.org/officeDocument/2006/relationships" r:id="rId7"/>
          </a:graphicData>
        </a:graphic>
      </p:graphicFrame>
      <p:sp>
        <p:nvSpPr>
          <p:cNvPr id="53"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54"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55" name="New shape"/>
          <p:cNvSpPr/>
          <p:nvPr/>
        </p:nvSpPr>
        <p:spPr>
          <a:xfrm>
            <a:off x="64770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56" name="New shape"/>
          <p:cNvSpPr/>
          <p:nvPr/>
        </p:nvSpPr>
        <p:spPr>
          <a:xfrm>
            <a:off x="73406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57" name="New shape"/>
          <p:cNvSpPr/>
          <p:nvPr/>
        </p:nvSpPr>
        <p:spPr>
          <a:xfrm>
            <a:off x="8204200" y="30276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58"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9"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0" name="New shape"/>
          <p:cNvSpPr/>
          <p:nvPr/>
        </p:nvSpPr>
        <p:spPr>
          <a:xfrm>
            <a:off x="254000" y="326136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Inclusive Culture</a:t>
            </a:r>
          </a:p>
        </p:txBody>
      </p:sp>
      <p:graphicFrame>
        <p:nvGraphicFramePr>
          <p:cNvPr id="61" name="ChartObject"/>
          <p:cNvGraphicFramePr/>
          <p:nvPr/>
        </p:nvGraphicFramePr>
        <p:xfrm>
          <a:off x="2844800" y="3271520"/>
          <a:ext cx="3454400" cy="203200"/>
        </p:xfrm>
        <a:graphic>
          <a:graphicData uri="http://schemas.openxmlformats.org/drawingml/2006/chart">
            <c:chart xmlns:c="http://schemas.openxmlformats.org/drawingml/2006/chart" xmlns:r="http://schemas.openxmlformats.org/officeDocument/2006/relationships" r:id="rId8"/>
          </a:graphicData>
        </a:graphic>
      </p:graphicFrame>
      <p:sp>
        <p:nvSpPr>
          <p:cNvPr id="62"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63"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64" name="New shape"/>
          <p:cNvSpPr/>
          <p:nvPr/>
        </p:nvSpPr>
        <p:spPr>
          <a:xfrm>
            <a:off x="64770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65" name="New shape"/>
          <p:cNvSpPr/>
          <p:nvPr/>
        </p:nvSpPr>
        <p:spPr>
          <a:xfrm>
            <a:off x="73406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66" name="New shape"/>
          <p:cNvSpPr/>
          <p:nvPr/>
        </p:nvSpPr>
        <p:spPr>
          <a:xfrm>
            <a:off x="8204200" y="32715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67"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8"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9" name="New shape"/>
          <p:cNvSpPr/>
          <p:nvPr/>
        </p:nvSpPr>
        <p:spPr>
          <a:xfrm>
            <a:off x="254000" y="350520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Innovate</a:t>
            </a:r>
          </a:p>
        </p:txBody>
      </p:sp>
      <p:graphicFrame>
        <p:nvGraphicFramePr>
          <p:cNvPr id="70" name="ChartObject"/>
          <p:cNvGraphicFramePr/>
          <p:nvPr/>
        </p:nvGraphicFramePr>
        <p:xfrm>
          <a:off x="2844800" y="3515360"/>
          <a:ext cx="3454400" cy="203200"/>
        </p:xfrm>
        <a:graphic>
          <a:graphicData uri="http://schemas.openxmlformats.org/drawingml/2006/chart">
            <c:chart xmlns:c="http://schemas.openxmlformats.org/drawingml/2006/chart" xmlns:r="http://schemas.openxmlformats.org/officeDocument/2006/relationships" r:id="rId9"/>
          </a:graphicData>
        </a:graphic>
      </p:graphicFrame>
      <p:sp>
        <p:nvSpPr>
          <p:cNvPr id="71"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72"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73" name="New shape"/>
          <p:cNvSpPr/>
          <p:nvPr/>
        </p:nvSpPr>
        <p:spPr>
          <a:xfrm>
            <a:off x="6477000" y="35153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74" name="New shape"/>
          <p:cNvSpPr/>
          <p:nvPr/>
        </p:nvSpPr>
        <p:spPr>
          <a:xfrm>
            <a:off x="7340600" y="351536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75" name="New shape"/>
          <p:cNvSpPr/>
          <p:nvPr/>
        </p:nvSpPr>
        <p:spPr>
          <a:xfrm>
            <a:off x="8204200" y="35153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76"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7"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8" name="New shape"/>
          <p:cNvSpPr/>
          <p:nvPr/>
        </p:nvSpPr>
        <p:spPr>
          <a:xfrm>
            <a:off x="254000" y="3749039"/>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Leadership and Direction</a:t>
            </a:r>
          </a:p>
        </p:txBody>
      </p:sp>
      <p:graphicFrame>
        <p:nvGraphicFramePr>
          <p:cNvPr id="79" name="ChartObject"/>
          <p:cNvGraphicFramePr/>
          <p:nvPr/>
        </p:nvGraphicFramePr>
        <p:xfrm>
          <a:off x="2844800" y="3759200"/>
          <a:ext cx="3454400" cy="203200"/>
        </p:xfrm>
        <a:graphic>
          <a:graphicData uri="http://schemas.openxmlformats.org/drawingml/2006/chart">
            <c:chart xmlns:c="http://schemas.openxmlformats.org/drawingml/2006/chart" xmlns:r="http://schemas.openxmlformats.org/officeDocument/2006/relationships" r:id="rId10"/>
          </a:graphicData>
        </a:graphic>
      </p:graphicFrame>
      <p:sp>
        <p:nvSpPr>
          <p:cNvPr id="80"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87</a:t>
            </a:r>
          </a:p>
        </p:txBody>
      </p:sp>
      <p:sp>
        <p:nvSpPr>
          <p:cNvPr id="81"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87</a:t>
            </a:r>
          </a:p>
        </p:txBody>
      </p:sp>
      <p:sp>
        <p:nvSpPr>
          <p:cNvPr id="82" name="New shape"/>
          <p:cNvSpPr/>
          <p:nvPr/>
        </p:nvSpPr>
        <p:spPr>
          <a:xfrm>
            <a:off x="64770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83" name="New shape"/>
          <p:cNvSpPr/>
          <p:nvPr/>
        </p:nvSpPr>
        <p:spPr>
          <a:xfrm>
            <a:off x="7340600" y="37592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15*</a:t>
            </a:r>
          </a:p>
        </p:txBody>
      </p:sp>
      <p:sp>
        <p:nvSpPr>
          <p:cNvPr id="84" name="New shape"/>
          <p:cNvSpPr/>
          <p:nvPr/>
        </p:nvSpPr>
        <p:spPr>
          <a:xfrm>
            <a:off x="82042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85"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6"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7" name="New shape"/>
          <p:cNvSpPr/>
          <p:nvPr/>
        </p:nvSpPr>
        <p:spPr>
          <a:xfrm>
            <a:off x="254000" y="399288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Manager Effectiveness</a:t>
            </a:r>
          </a:p>
        </p:txBody>
      </p:sp>
      <p:graphicFrame>
        <p:nvGraphicFramePr>
          <p:cNvPr id="88" name="ChartObject"/>
          <p:cNvGraphicFramePr/>
          <p:nvPr/>
        </p:nvGraphicFramePr>
        <p:xfrm>
          <a:off x="2844800" y="4003040"/>
          <a:ext cx="3454400" cy="203200"/>
        </p:xfrm>
        <a:graphic>
          <a:graphicData uri="http://schemas.openxmlformats.org/drawingml/2006/chart">
            <c:chart xmlns:c="http://schemas.openxmlformats.org/drawingml/2006/chart" xmlns:r="http://schemas.openxmlformats.org/officeDocument/2006/relationships" r:id="rId11"/>
          </a:graphicData>
        </a:graphic>
      </p:graphicFrame>
      <p:sp>
        <p:nvSpPr>
          <p:cNvPr id="89"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90"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91" name="New shape"/>
          <p:cNvSpPr/>
          <p:nvPr/>
        </p:nvSpPr>
        <p:spPr>
          <a:xfrm>
            <a:off x="64770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92" name="New shape"/>
          <p:cNvSpPr/>
          <p:nvPr/>
        </p:nvSpPr>
        <p:spPr>
          <a:xfrm>
            <a:off x="73406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93" name="New shape"/>
          <p:cNvSpPr/>
          <p:nvPr/>
        </p:nvSpPr>
        <p:spPr>
          <a:xfrm>
            <a:off x="8204200" y="400304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5*</a:t>
            </a:r>
          </a:p>
        </p:txBody>
      </p:sp>
      <p:sp>
        <p:nvSpPr>
          <p:cNvPr id="94" name="New shape"/>
          <p:cNvSpPr/>
          <p:nvPr/>
        </p:nvSpPr>
        <p:spPr>
          <a:xfrm>
            <a:off x="254000" y="4470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5" name="New shape"/>
          <p:cNvSpPr/>
          <p:nvPr/>
        </p:nvSpPr>
        <p:spPr>
          <a:xfrm>
            <a:off x="254000" y="4470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6" name="New shape"/>
          <p:cNvSpPr/>
          <p:nvPr/>
        </p:nvSpPr>
        <p:spPr>
          <a:xfrm>
            <a:off x="254000" y="423672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Our Purpose, Vision and Values</a:t>
            </a:r>
          </a:p>
        </p:txBody>
      </p:sp>
      <p:graphicFrame>
        <p:nvGraphicFramePr>
          <p:cNvPr id="97" name="ChartObject"/>
          <p:cNvGraphicFramePr/>
          <p:nvPr/>
        </p:nvGraphicFramePr>
        <p:xfrm>
          <a:off x="2844800" y="4246880"/>
          <a:ext cx="3454400" cy="203200"/>
        </p:xfrm>
        <a:graphic>
          <a:graphicData uri="http://schemas.openxmlformats.org/drawingml/2006/chart">
            <c:chart xmlns:c="http://schemas.openxmlformats.org/drawingml/2006/chart" xmlns:r="http://schemas.openxmlformats.org/officeDocument/2006/relationships" r:id="rId12"/>
          </a:graphicData>
        </a:graphic>
      </p:graphicFrame>
      <p:sp>
        <p:nvSpPr>
          <p:cNvPr id="98"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90</a:t>
            </a:r>
          </a:p>
        </p:txBody>
      </p:sp>
      <p:sp>
        <p:nvSpPr>
          <p:cNvPr id="99"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90</a:t>
            </a:r>
          </a:p>
        </p:txBody>
      </p:sp>
      <p:sp>
        <p:nvSpPr>
          <p:cNvPr id="100" name="New shape"/>
          <p:cNvSpPr/>
          <p:nvPr/>
        </p:nvSpPr>
        <p:spPr>
          <a:xfrm>
            <a:off x="6477000" y="424688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01" name="New shape"/>
          <p:cNvSpPr/>
          <p:nvPr/>
        </p:nvSpPr>
        <p:spPr>
          <a:xfrm>
            <a:off x="7340600" y="424688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102" name="New shape"/>
          <p:cNvSpPr/>
          <p:nvPr/>
        </p:nvSpPr>
        <p:spPr>
          <a:xfrm>
            <a:off x="8204200" y="424688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03" name="New shape"/>
          <p:cNvSpPr/>
          <p:nvPr/>
        </p:nvSpPr>
        <p:spPr>
          <a:xfrm>
            <a:off x="254000" y="47142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4" name="New shape"/>
          <p:cNvSpPr/>
          <p:nvPr/>
        </p:nvSpPr>
        <p:spPr>
          <a:xfrm>
            <a:off x="254000" y="47142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5" name="New shape"/>
          <p:cNvSpPr/>
          <p:nvPr/>
        </p:nvSpPr>
        <p:spPr>
          <a:xfrm>
            <a:off x="254000" y="448056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Perform</a:t>
            </a:r>
          </a:p>
        </p:txBody>
      </p:sp>
      <p:graphicFrame>
        <p:nvGraphicFramePr>
          <p:cNvPr id="106" name="ChartObject"/>
          <p:cNvGraphicFramePr/>
          <p:nvPr/>
        </p:nvGraphicFramePr>
        <p:xfrm>
          <a:off x="2844800" y="4490720"/>
          <a:ext cx="3454400" cy="203200"/>
        </p:xfrm>
        <a:graphic>
          <a:graphicData uri="http://schemas.openxmlformats.org/drawingml/2006/chart">
            <c:chart xmlns:c="http://schemas.openxmlformats.org/drawingml/2006/chart" xmlns:r="http://schemas.openxmlformats.org/officeDocument/2006/relationships" r:id="rId13"/>
          </a:graphicData>
        </a:graphic>
      </p:graphicFrame>
      <p:sp>
        <p:nvSpPr>
          <p:cNvPr id="107" name="New shape"/>
          <p:cNvSpPr/>
          <p:nvPr/>
        </p:nvSpPr>
        <p:spPr>
          <a:xfrm>
            <a:off x="2844800" y="44907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08" name="New shape"/>
          <p:cNvSpPr/>
          <p:nvPr/>
        </p:nvSpPr>
        <p:spPr>
          <a:xfrm>
            <a:off x="2844800" y="44907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09" name="New shape"/>
          <p:cNvSpPr/>
          <p:nvPr/>
        </p:nvSpPr>
        <p:spPr>
          <a:xfrm>
            <a:off x="6477000" y="44907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10" name="New shape"/>
          <p:cNvSpPr/>
          <p:nvPr/>
        </p:nvSpPr>
        <p:spPr>
          <a:xfrm>
            <a:off x="7340600" y="44907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11" name="New shape"/>
          <p:cNvSpPr/>
          <p:nvPr/>
        </p:nvSpPr>
        <p:spPr>
          <a:xfrm>
            <a:off x="8204200" y="449072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12" name="New shape"/>
          <p:cNvSpPr/>
          <p:nvPr/>
        </p:nvSpPr>
        <p:spPr>
          <a:xfrm>
            <a:off x="254000" y="49580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3" name="New shape"/>
          <p:cNvSpPr/>
          <p:nvPr/>
        </p:nvSpPr>
        <p:spPr>
          <a:xfrm>
            <a:off x="254000" y="49580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14" name="New shape"/>
          <p:cNvSpPr/>
          <p:nvPr/>
        </p:nvSpPr>
        <p:spPr>
          <a:xfrm>
            <a:off x="254000" y="472440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Retention</a:t>
            </a:r>
          </a:p>
        </p:txBody>
      </p:sp>
      <p:graphicFrame>
        <p:nvGraphicFramePr>
          <p:cNvPr id="115" name="ChartObject"/>
          <p:cNvGraphicFramePr/>
          <p:nvPr/>
        </p:nvGraphicFramePr>
        <p:xfrm>
          <a:off x="2844800" y="4734560"/>
          <a:ext cx="3454400" cy="203200"/>
        </p:xfrm>
        <a:graphic>
          <a:graphicData uri="http://schemas.openxmlformats.org/drawingml/2006/chart">
            <c:chart xmlns:c="http://schemas.openxmlformats.org/drawingml/2006/chart" xmlns:r="http://schemas.openxmlformats.org/officeDocument/2006/relationships" r:id="rId14"/>
          </a:graphicData>
        </a:graphic>
      </p:graphicFrame>
      <p:sp>
        <p:nvSpPr>
          <p:cNvPr id="116" name="New shape"/>
          <p:cNvSpPr/>
          <p:nvPr/>
        </p:nvSpPr>
        <p:spPr>
          <a:xfrm>
            <a:off x="2844800" y="47345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71</a:t>
            </a:r>
          </a:p>
        </p:txBody>
      </p:sp>
      <p:sp>
        <p:nvSpPr>
          <p:cNvPr id="117" name="New shape"/>
          <p:cNvSpPr/>
          <p:nvPr/>
        </p:nvSpPr>
        <p:spPr>
          <a:xfrm>
            <a:off x="2844800" y="47345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71</a:t>
            </a:r>
          </a:p>
        </p:txBody>
      </p:sp>
      <p:sp>
        <p:nvSpPr>
          <p:cNvPr id="118" name="New shape"/>
          <p:cNvSpPr/>
          <p:nvPr/>
        </p:nvSpPr>
        <p:spPr>
          <a:xfrm>
            <a:off x="6477000" y="47345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19" name="New shape"/>
          <p:cNvSpPr/>
          <p:nvPr/>
        </p:nvSpPr>
        <p:spPr>
          <a:xfrm>
            <a:off x="7340600" y="47345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20" name="New shape"/>
          <p:cNvSpPr/>
          <p:nvPr/>
        </p:nvSpPr>
        <p:spPr>
          <a:xfrm>
            <a:off x="8204200" y="47345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21" name="New shape"/>
          <p:cNvSpPr/>
          <p:nvPr/>
        </p:nvSpPr>
        <p:spPr>
          <a:xfrm>
            <a:off x="254000" y="52019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2" name="New shape"/>
          <p:cNvSpPr/>
          <p:nvPr/>
        </p:nvSpPr>
        <p:spPr>
          <a:xfrm>
            <a:off x="254000" y="52019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3" name="New shape"/>
          <p:cNvSpPr/>
          <p:nvPr/>
        </p:nvSpPr>
        <p:spPr>
          <a:xfrm>
            <a:off x="254000" y="496824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Rewards</a:t>
            </a:r>
          </a:p>
        </p:txBody>
      </p:sp>
      <p:graphicFrame>
        <p:nvGraphicFramePr>
          <p:cNvPr id="124" name="ChartObject"/>
          <p:cNvGraphicFramePr/>
          <p:nvPr/>
        </p:nvGraphicFramePr>
        <p:xfrm>
          <a:off x="2844800" y="4978400"/>
          <a:ext cx="3454400" cy="203200"/>
        </p:xfrm>
        <a:graphic>
          <a:graphicData uri="http://schemas.openxmlformats.org/drawingml/2006/chart">
            <c:chart xmlns:c="http://schemas.openxmlformats.org/drawingml/2006/chart" xmlns:r="http://schemas.openxmlformats.org/officeDocument/2006/relationships" r:id="rId15"/>
          </a:graphicData>
        </a:graphic>
      </p:graphicFrame>
      <p:sp>
        <p:nvSpPr>
          <p:cNvPr id="125" name="New shape"/>
          <p:cNvSpPr/>
          <p:nvPr/>
        </p:nvSpPr>
        <p:spPr>
          <a:xfrm>
            <a:off x="2844800" y="49784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65</a:t>
            </a:r>
          </a:p>
        </p:txBody>
      </p:sp>
      <p:sp>
        <p:nvSpPr>
          <p:cNvPr id="126" name="New shape"/>
          <p:cNvSpPr/>
          <p:nvPr/>
        </p:nvSpPr>
        <p:spPr>
          <a:xfrm>
            <a:off x="2844800" y="49784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65</a:t>
            </a:r>
          </a:p>
        </p:txBody>
      </p:sp>
      <p:sp>
        <p:nvSpPr>
          <p:cNvPr id="127" name="New shape"/>
          <p:cNvSpPr/>
          <p:nvPr/>
        </p:nvSpPr>
        <p:spPr>
          <a:xfrm>
            <a:off x="6477000" y="49784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28" name="New shape"/>
          <p:cNvSpPr/>
          <p:nvPr/>
        </p:nvSpPr>
        <p:spPr>
          <a:xfrm>
            <a:off x="7340600" y="4978400"/>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8*</a:t>
            </a:r>
          </a:p>
        </p:txBody>
      </p:sp>
      <p:sp>
        <p:nvSpPr>
          <p:cNvPr id="129" name="New shape"/>
          <p:cNvSpPr/>
          <p:nvPr/>
        </p:nvSpPr>
        <p:spPr>
          <a:xfrm>
            <a:off x="8204200" y="49784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30" name="New shape"/>
          <p:cNvSpPr/>
          <p:nvPr/>
        </p:nvSpPr>
        <p:spPr>
          <a:xfrm>
            <a:off x="254000" y="544576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31" name="New shape"/>
          <p:cNvSpPr/>
          <p:nvPr/>
        </p:nvSpPr>
        <p:spPr>
          <a:xfrm>
            <a:off x="254000" y="544576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32" name="New shape"/>
          <p:cNvSpPr/>
          <p:nvPr/>
        </p:nvSpPr>
        <p:spPr>
          <a:xfrm>
            <a:off x="254000" y="521208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Sustainability and Safety</a:t>
            </a:r>
          </a:p>
        </p:txBody>
      </p:sp>
      <p:graphicFrame>
        <p:nvGraphicFramePr>
          <p:cNvPr id="133" name="ChartObject"/>
          <p:cNvGraphicFramePr/>
          <p:nvPr/>
        </p:nvGraphicFramePr>
        <p:xfrm>
          <a:off x="2844800" y="5222241"/>
          <a:ext cx="3454400" cy="203200"/>
        </p:xfrm>
        <a:graphic>
          <a:graphicData uri="http://schemas.openxmlformats.org/drawingml/2006/chart">
            <c:chart xmlns:c="http://schemas.openxmlformats.org/drawingml/2006/chart" xmlns:r="http://schemas.openxmlformats.org/officeDocument/2006/relationships" r:id="rId16"/>
          </a:graphicData>
        </a:graphic>
      </p:graphicFrame>
      <p:sp>
        <p:nvSpPr>
          <p:cNvPr id="134" name="New shape"/>
          <p:cNvSpPr/>
          <p:nvPr/>
        </p:nvSpPr>
        <p:spPr>
          <a:xfrm>
            <a:off x="2844800" y="522224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35" name="New shape"/>
          <p:cNvSpPr/>
          <p:nvPr/>
        </p:nvSpPr>
        <p:spPr>
          <a:xfrm>
            <a:off x="2844800" y="522224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91</a:t>
            </a:r>
          </a:p>
        </p:txBody>
      </p:sp>
      <p:sp>
        <p:nvSpPr>
          <p:cNvPr id="136" name="New shape"/>
          <p:cNvSpPr/>
          <p:nvPr/>
        </p:nvSpPr>
        <p:spPr>
          <a:xfrm>
            <a:off x="6477000" y="522224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37" name="New shape"/>
          <p:cNvSpPr/>
          <p:nvPr/>
        </p:nvSpPr>
        <p:spPr>
          <a:xfrm>
            <a:off x="7340600" y="522224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4*</a:t>
            </a:r>
          </a:p>
        </p:txBody>
      </p:sp>
      <p:sp>
        <p:nvSpPr>
          <p:cNvPr id="138" name="New shape"/>
          <p:cNvSpPr/>
          <p:nvPr/>
        </p:nvSpPr>
        <p:spPr>
          <a:xfrm>
            <a:off x="8204200" y="5222241"/>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-3*</a:t>
            </a:r>
          </a:p>
        </p:txBody>
      </p:sp>
      <p:sp>
        <p:nvSpPr>
          <p:cNvPr id="139" name="New shape"/>
          <p:cNvSpPr/>
          <p:nvPr/>
        </p:nvSpPr>
        <p:spPr>
          <a:xfrm>
            <a:off x="254000" y="568960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0" name="New shape"/>
          <p:cNvSpPr/>
          <p:nvPr/>
        </p:nvSpPr>
        <p:spPr>
          <a:xfrm>
            <a:off x="254000" y="568960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1" name="New shape"/>
          <p:cNvSpPr/>
          <p:nvPr/>
        </p:nvSpPr>
        <p:spPr>
          <a:xfrm>
            <a:off x="254000" y="5455920"/>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Teamwork</a:t>
            </a:r>
          </a:p>
        </p:txBody>
      </p:sp>
      <p:graphicFrame>
        <p:nvGraphicFramePr>
          <p:cNvPr id="142" name="ChartObject"/>
          <p:cNvGraphicFramePr/>
          <p:nvPr/>
        </p:nvGraphicFramePr>
        <p:xfrm>
          <a:off x="2844800" y="5466081"/>
          <a:ext cx="3454400" cy="203200"/>
        </p:xfrm>
        <a:graphic>
          <a:graphicData uri="http://schemas.openxmlformats.org/drawingml/2006/chart">
            <c:chart xmlns:c="http://schemas.openxmlformats.org/drawingml/2006/chart" xmlns:r="http://schemas.openxmlformats.org/officeDocument/2006/relationships" r:id="rId17"/>
          </a:graphicData>
        </a:graphic>
      </p:graphicFrame>
      <p:sp>
        <p:nvSpPr>
          <p:cNvPr id="143" name="New shape"/>
          <p:cNvSpPr/>
          <p:nvPr/>
        </p:nvSpPr>
        <p:spPr>
          <a:xfrm>
            <a:off x="2844800" y="546608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144" name="New shape"/>
          <p:cNvSpPr/>
          <p:nvPr/>
        </p:nvSpPr>
        <p:spPr>
          <a:xfrm>
            <a:off x="2844800" y="546608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89</a:t>
            </a:r>
          </a:p>
        </p:txBody>
      </p:sp>
      <p:sp>
        <p:nvSpPr>
          <p:cNvPr id="145" name="New shape"/>
          <p:cNvSpPr/>
          <p:nvPr/>
        </p:nvSpPr>
        <p:spPr>
          <a:xfrm>
            <a:off x="6477000" y="546608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5</a:t>
            </a:r>
          </a:p>
        </p:txBody>
      </p:sp>
      <p:sp>
        <p:nvSpPr>
          <p:cNvPr id="146" name="New shape"/>
          <p:cNvSpPr/>
          <p:nvPr/>
        </p:nvSpPr>
        <p:spPr>
          <a:xfrm>
            <a:off x="7340600" y="546608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47" name="New shape"/>
          <p:cNvSpPr/>
          <p:nvPr/>
        </p:nvSpPr>
        <p:spPr>
          <a:xfrm>
            <a:off x="8204200" y="546608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3</a:t>
            </a:r>
          </a:p>
        </p:txBody>
      </p:sp>
      <p:sp>
        <p:nvSpPr>
          <p:cNvPr id="148" name="New shape"/>
          <p:cNvSpPr/>
          <p:nvPr/>
        </p:nvSpPr>
        <p:spPr>
          <a:xfrm>
            <a:off x="254000" y="593344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9" name="New shape"/>
          <p:cNvSpPr/>
          <p:nvPr/>
        </p:nvSpPr>
        <p:spPr>
          <a:xfrm>
            <a:off x="254000" y="5933441"/>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0" name="New shape"/>
          <p:cNvSpPr/>
          <p:nvPr/>
        </p:nvSpPr>
        <p:spPr>
          <a:xfrm>
            <a:off x="254000" y="5699761"/>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Wellbeing</a:t>
            </a:r>
          </a:p>
        </p:txBody>
      </p:sp>
      <p:graphicFrame>
        <p:nvGraphicFramePr>
          <p:cNvPr id="151" name="ChartObject"/>
          <p:cNvGraphicFramePr/>
          <p:nvPr/>
        </p:nvGraphicFramePr>
        <p:xfrm>
          <a:off x="2844800" y="5709921"/>
          <a:ext cx="3454400" cy="203200"/>
        </p:xfrm>
        <a:graphic>
          <a:graphicData uri="http://schemas.openxmlformats.org/drawingml/2006/chart">
            <c:chart xmlns:c="http://schemas.openxmlformats.org/drawingml/2006/chart" xmlns:r="http://schemas.openxmlformats.org/officeDocument/2006/relationships" r:id="rId18"/>
          </a:graphicData>
        </a:graphic>
      </p:graphicFrame>
      <p:sp>
        <p:nvSpPr>
          <p:cNvPr id="152" name="New shape"/>
          <p:cNvSpPr/>
          <p:nvPr/>
        </p:nvSpPr>
        <p:spPr>
          <a:xfrm>
            <a:off x="2844800" y="570992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80</a:t>
            </a:r>
          </a:p>
        </p:txBody>
      </p:sp>
      <p:sp>
        <p:nvSpPr>
          <p:cNvPr id="153" name="New shape"/>
          <p:cNvSpPr/>
          <p:nvPr/>
        </p:nvSpPr>
        <p:spPr>
          <a:xfrm>
            <a:off x="2844800" y="570992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80</a:t>
            </a:r>
          </a:p>
        </p:txBody>
      </p:sp>
      <p:sp>
        <p:nvSpPr>
          <p:cNvPr id="154" name="New shape"/>
          <p:cNvSpPr/>
          <p:nvPr/>
        </p:nvSpPr>
        <p:spPr>
          <a:xfrm>
            <a:off x="6477000" y="570992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4</a:t>
            </a:r>
          </a:p>
        </p:txBody>
      </p:sp>
      <p:sp>
        <p:nvSpPr>
          <p:cNvPr id="155" name="New shape"/>
          <p:cNvSpPr/>
          <p:nvPr/>
        </p:nvSpPr>
        <p:spPr>
          <a:xfrm>
            <a:off x="7340600" y="570992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7*</a:t>
            </a:r>
          </a:p>
        </p:txBody>
      </p:sp>
      <p:sp>
        <p:nvSpPr>
          <p:cNvPr id="156" name="New shape"/>
          <p:cNvSpPr/>
          <p:nvPr/>
        </p:nvSpPr>
        <p:spPr>
          <a:xfrm>
            <a:off x="8204200" y="5709921"/>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sz="1200" b="1">
                <a:latin typeface="arial"/>
              </a:rPr>
              <a:t>2</a:t>
            </a:r>
          </a:p>
        </p:txBody>
      </p:sp>
      <p:sp>
        <p:nvSpPr>
          <p:cNvPr id="157" name="New shape"/>
          <p:cNvSpPr/>
          <p:nvPr/>
        </p:nvSpPr>
        <p:spPr>
          <a:xfrm>
            <a:off x="254000" y="5943601"/>
            <a:ext cx="2590800" cy="22352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indent="0" algn="l" hangingPunct="0">
              <a:spcBef>
                <a:spcPct val="0"/>
              </a:spcBef>
              <a:spcAft>
                <a:spcPct val="100000"/>
              </a:spcAft>
              <a:buNone/>
              <a:defRPr sz="1100" b="0" i="0">
                <a:solidFill>
                  <a:srgbClr val="000000"/>
                </a:solidFill>
                <a:latin typeface="arial"/>
              </a:defRPr>
            </a:pPr>
            <a:r>
              <a:rPr sz="1100" b="0" i="0" u="none" kern="200">
                <a:solidFill>
                  <a:srgbClr val="000000"/>
                </a:solidFill>
                <a:latin typeface="arial"/>
              </a:rPr>
              <a:t>COVID-19</a:t>
            </a:r>
          </a:p>
        </p:txBody>
      </p:sp>
      <p:graphicFrame>
        <p:nvGraphicFramePr>
          <p:cNvPr id="158" name="ChartObject"/>
          <p:cNvGraphicFramePr/>
          <p:nvPr/>
        </p:nvGraphicFramePr>
        <p:xfrm>
          <a:off x="2844800" y="5953761"/>
          <a:ext cx="3454400" cy="203200"/>
        </p:xfrm>
        <a:graphic>
          <a:graphicData uri="http://schemas.openxmlformats.org/drawingml/2006/chart">
            <c:chart xmlns:c="http://schemas.openxmlformats.org/drawingml/2006/chart" xmlns:r="http://schemas.openxmlformats.org/officeDocument/2006/relationships" r:id="rId19"/>
          </a:graphicData>
        </a:graphic>
      </p:graphicFrame>
      <p:sp>
        <p:nvSpPr>
          <p:cNvPr id="159" name="New shape"/>
          <p:cNvSpPr/>
          <p:nvPr/>
        </p:nvSpPr>
        <p:spPr>
          <a:xfrm>
            <a:off x="2844800" y="595376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160" name="New shape"/>
          <p:cNvSpPr/>
          <p:nvPr/>
        </p:nvSpPr>
        <p:spPr>
          <a:xfrm>
            <a:off x="2844800" y="5953761"/>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kern="200"/>
              <a:t>86</a:t>
            </a:r>
          </a:p>
        </p:txBody>
      </p:sp>
      <p:sp>
        <p:nvSpPr>
          <p:cNvPr id="161" name="New shape"/>
          <p:cNvSpPr/>
          <p:nvPr/>
        </p:nvSpPr>
        <p:spPr>
          <a:xfrm>
            <a:off x="64770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6*</a:t>
            </a:r>
          </a:p>
        </p:txBody>
      </p:sp>
      <p:sp>
        <p:nvSpPr>
          <p:cNvPr id="162" name="New shape"/>
          <p:cNvSpPr/>
          <p:nvPr/>
        </p:nvSpPr>
        <p:spPr>
          <a:xfrm>
            <a:off x="73406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14*</a:t>
            </a:r>
          </a:p>
        </p:txBody>
      </p:sp>
      <p:sp>
        <p:nvSpPr>
          <p:cNvPr id="163" name="New shape"/>
          <p:cNvSpPr/>
          <p:nvPr/>
        </p:nvSpPr>
        <p:spPr>
          <a:xfrm>
            <a:off x="8204200" y="5953761"/>
            <a:ext cx="508000" cy="2032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sz="1200" b="1">
                <a:latin typeface="arial"/>
              </a:rPr>
              <a:t>17*</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9.01.14"/>
  <p:tag name="AS_TITLE" val="Aspose.Slides for .NET 4.0 Client Profile"/>
  <p:tag name="AS_VERSION" val="1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Arial"/>
        <a:cs typeface="Arial"/>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TotalTime>
  <Words>8839</Words>
  <Application>Microsoft Office PowerPoint</Application>
  <PresentationFormat>On-screen Show (4:3)</PresentationFormat>
  <Paragraphs>1429</Paragraphs>
  <Slides>36</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Khristepher Santos (TR/DST/GRC, Manila (Rizal Drive))</dc:creator>
  <cp:lastModifiedBy>Lynne Harkness</cp:lastModifiedBy>
  <cp:revision>23</cp:revision>
  <dcterms:created xsi:type="dcterms:W3CDTF">2016-02-29T21:01:55Z</dcterms:created>
  <dcterms:modified xsi:type="dcterms:W3CDTF">2021-11-18T14:02:03Z</dcterms:modified>
</cp:coreProperties>
</file>